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465" r:id="rId2"/>
    <p:sldId id="342" r:id="rId3"/>
    <p:sldId id="664" r:id="rId4"/>
    <p:sldId id="666" r:id="rId5"/>
    <p:sldId id="655" r:id="rId6"/>
    <p:sldId id="667" r:id="rId7"/>
    <p:sldId id="668" r:id="rId8"/>
    <p:sldId id="669" r:id="rId9"/>
    <p:sldId id="670" r:id="rId10"/>
    <p:sldId id="671" r:id="rId11"/>
    <p:sldId id="672" r:id="rId12"/>
    <p:sldId id="445" r:id="rId13"/>
    <p:sldId id="446" r:id="rId14"/>
    <p:sldId id="447" r:id="rId15"/>
    <p:sldId id="673" r:id="rId16"/>
    <p:sldId id="674" r:id="rId17"/>
    <p:sldId id="592" r:id="rId18"/>
    <p:sldId id="654" r:id="rId19"/>
    <p:sldId id="448" r:id="rId20"/>
    <p:sldId id="449" r:id="rId21"/>
    <p:sldId id="450" r:id="rId22"/>
    <p:sldId id="452" r:id="rId23"/>
    <p:sldId id="453" r:id="rId24"/>
    <p:sldId id="518" r:id="rId25"/>
    <p:sldId id="728" r:id="rId26"/>
    <p:sldId id="771" r:id="rId27"/>
    <p:sldId id="772" r:id="rId28"/>
    <p:sldId id="773" r:id="rId29"/>
    <p:sldId id="774" r:id="rId30"/>
    <p:sldId id="682" r:id="rId31"/>
    <p:sldId id="683" r:id="rId32"/>
    <p:sldId id="520" r:id="rId33"/>
    <p:sldId id="521" r:id="rId34"/>
    <p:sldId id="522" r:id="rId35"/>
    <p:sldId id="523" r:id="rId36"/>
    <p:sldId id="675" r:id="rId37"/>
    <p:sldId id="723" r:id="rId38"/>
    <p:sldId id="676" r:id="rId39"/>
    <p:sldId id="724" r:id="rId40"/>
    <p:sldId id="725" r:id="rId41"/>
    <p:sldId id="677" r:id="rId42"/>
    <p:sldId id="678" r:id="rId43"/>
    <p:sldId id="679" r:id="rId44"/>
    <p:sldId id="680" r:id="rId45"/>
    <p:sldId id="681" r:id="rId46"/>
    <p:sldId id="663" r:id="rId47"/>
    <p:sldId id="534" r:id="rId48"/>
    <p:sldId id="528" r:id="rId49"/>
    <p:sldId id="535" r:id="rId50"/>
    <p:sldId id="536" r:id="rId51"/>
    <p:sldId id="537" r:id="rId52"/>
    <p:sldId id="538" r:id="rId53"/>
    <p:sldId id="540" r:id="rId54"/>
    <p:sldId id="541" r:id="rId55"/>
    <p:sldId id="542" r:id="rId56"/>
    <p:sldId id="543" r:id="rId57"/>
    <p:sldId id="544" r:id="rId58"/>
    <p:sldId id="545" r:id="rId59"/>
    <p:sldId id="546" r:id="rId60"/>
    <p:sldId id="553" r:id="rId61"/>
    <p:sldId id="726" r:id="rId62"/>
    <p:sldId id="727" r:id="rId63"/>
    <p:sldId id="775" r:id="rId64"/>
    <p:sldId id="776" r:id="rId65"/>
    <p:sldId id="777" r:id="rId66"/>
    <p:sldId id="778" r:id="rId67"/>
    <p:sldId id="554" r:id="rId68"/>
    <p:sldId id="555" r:id="rId69"/>
    <p:sldId id="556" r:id="rId70"/>
    <p:sldId id="557" r:id="rId71"/>
  </p:sldIdLst>
  <p:sldSz cx="9144000" cy="6858000" type="screen4x3"/>
  <p:notesSz cx="6858000" cy="9144000"/>
  <p:custDataLst>
    <p:tags r:id="rId7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 userDrawn="1">
          <p15:clr>
            <a:srgbClr val="A4A3A4"/>
          </p15:clr>
        </p15:guide>
        <p15:guide id="2" pos="2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FF0"/>
    <a:srgbClr val="0438DE"/>
    <a:srgbClr val="032F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howGuides="1">
      <p:cViewPr>
        <p:scale>
          <a:sx n="75" d="100"/>
          <a:sy n="75" d="100"/>
        </p:scale>
        <p:origin x="1560" y="125"/>
      </p:cViewPr>
      <p:guideLst>
        <p:guide orient="horz" pos="2206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7F48834-B23C-4781-92AF-42BB020FDCC0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7475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/>
            </a:lvl1pPr>
          </a:lstStyle>
          <a:p>
            <a:fld id="{0E48026B-CE7E-4A97-BBB5-DE58BE173EB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43931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E43047-6013-40D9-AA26-47B668441B23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397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499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601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806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909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011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113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625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728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830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577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933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035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137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240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342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445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547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649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752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854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680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957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059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161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264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366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782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885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987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089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192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294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F8B57-A1CA-4AEC-B725-E0494EA6F51D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0CD4F5-FB7E-45C7-944C-7430D6866CB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8E385-0CF0-4B5A-BC76-590369B8BD2A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F0FA0C-476C-4EDD-A8C6-44E9F4798F7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7D84A-032F-4082-BEE9-BF64023BCA92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CFCC1-99B2-46EC-8E36-00C4950B87B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CDD52-28F1-4C6C-A4C1-2DE766F2B6AE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7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DC001A-5A9C-4238-8787-F9CE78DCF73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93363-5AD0-4BA6-97C8-3EACB48C3CF9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6AD6FC-7155-4004-9E2B-E9BCD52C8E5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00E5-F3E5-4459-B217-8B418E58D34F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9240F-E03C-47C6-80C7-95B009F3296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411F0-E804-4F95-BAC5-06316FB724CD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07F7F-4270-4686-8C2A-4A11E124967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1FAE6-978B-4788-9ADE-B62BFEEA4ACC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8AAE4D-9046-4DB0-9394-95F41F83C84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B7461-68EF-445C-99E8-9FB904D6E10C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F7AA0-EA10-4F76-B58B-3C76AD1F7D0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11bak-mydoc\校徽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7191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C:\Users\Administrator\AppData\Roaming\Tencent\Users\707040442\QQ\WinTemp\RichOle\ON5N8VZ1{YFQEX)5VQB}DNQ.png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836613"/>
            <a:ext cx="8912225" cy="9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30951-6EA8-4AD4-A9E6-FD8B65E751F6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0FEA4-0A84-4976-AF38-5C453916DB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B6C48-7841-4AB3-BC9B-C22436AB27D8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FD2A6-324C-4C5D-8E91-DC645720E8D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3D080-92E2-40F4-9FE6-BA4F396419EB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87147C-3DD8-42A0-86CC-5A1126EBF71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b="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F784BD6-5355-48B6-82DC-AB4C587E6A53}" type="datetimeFigureOut">
              <a:rPr lang="zh-CN" altLang="en-US"/>
              <a:t>2024/11/23</a:t>
            </a:fld>
            <a:endParaRPr 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b="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b="0">
                <a:solidFill>
                  <a:srgbClr val="898989"/>
                </a:solidFill>
              </a:defRPr>
            </a:lvl1pPr>
          </a:lstStyle>
          <a:p>
            <a:fld id="{2707A013-AC0E-46E2-84CE-7B25D20044D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45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线形标注 1 1"/>
          <p:cNvSpPr/>
          <p:nvPr/>
        </p:nvSpPr>
        <p:spPr bwMode="auto">
          <a:xfrm>
            <a:off x="4863379" y="5668494"/>
            <a:ext cx="1515515" cy="326357"/>
          </a:xfrm>
          <a:prstGeom prst="borderCallout1">
            <a:avLst>
              <a:gd name="adj1" fmla="val 43056"/>
              <a:gd name="adj2" fmla="val 566"/>
              <a:gd name="adj3" fmla="val 43005"/>
              <a:gd name="adj4" fmla="val -4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VC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与</a:t>
            </a:r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SQL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通信</a:t>
            </a:r>
            <a:endParaRPr lang="zh-CN" altLang="en-US" sz="1600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  <p:sp>
        <p:nvSpPr>
          <p:cNvPr id="7" name="线形标注 1 1"/>
          <p:cNvSpPr/>
          <p:nvPr/>
        </p:nvSpPr>
        <p:spPr bwMode="auto">
          <a:xfrm>
            <a:off x="6804248" y="5639800"/>
            <a:ext cx="1595561" cy="336407"/>
          </a:xfrm>
          <a:prstGeom prst="borderCallout1">
            <a:avLst>
              <a:gd name="adj1" fmla="val 67714"/>
              <a:gd name="adj2" fmla="val -567"/>
              <a:gd name="adj3" fmla="val 43005"/>
              <a:gd name="adj4" fmla="val -4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方正粗黑宋简体" panose="02000000000000000000" pitchFamily="2" charset="-122"/>
              </a:rPr>
              <a:t>Embedded SQL</a:t>
            </a:r>
            <a:endParaRPr lang="zh-CN" altLang="en-US" sz="1600" i="1" dirty="0">
              <a:solidFill>
                <a:srgbClr val="C00000"/>
              </a:solidFill>
              <a:ea typeface="方正粗黑宋简体" panose="02000000000000000000" pitchFamily="2" charset="-122"/>
            </a:endParaRPr>
          </a:p>
        </p:txBody>
      </p:sp>
      <p:cxnSp>
        <p:nvCxnSpPr>
          <p:cNvPr id="8" name="直接箭头连接符 7"/>
          <p:cNvCxnSpPr>
            <a:cxnSpLocks noChangeShapeType="1"/>
          </p:cNvCxnSpPr>
          <p:nvPr/>
        </p:nvCxnSpPr>
        <p:spPr bwMode="auto">
          <a:xfrm flipH="1">
            <a:off x="6393170" y="5786358"/>
            <a:ext cx="411078" cy="115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0" name="线形标注 1 1"/>
          <p:cNvSpPr/>
          <p:nvPr/>
        </p:nvSpPr>
        <p:spPr bwMode="auto">
          <a:xfrm>
            <a:off x="2771800" y="5668496"/>
            <a:ext cx="1695651" cy="326355"/>
          </a:xfrm>
          <a:prstGeom prst="borderCallout1">
            <a:avLst>
              <a:gd name="adj1" fmla="val 65804"/>
              <a:gd name="adj2" fmla="val -248"/>
              <a:gd name="adj3" fmla="val 43005"/>
              <a:gd name="adj4" fmla="val -4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SQL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并发访问</a:t>
            </a:r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DB</a:t>
            </a:r>
            <a:endParaRPr lang="zh-CN" altLang="en-US" sz="1600" i="1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  <p:cxnSp>
        <p:nvCxnSpPr>
          <p:cNvPr id="12" name="直接箭头连接符 7"/>
          <p:cNvCxnSpPr>
            <a:cxnSpLocks noChangeShapeType="1"/>
          </p:cNvCxnSpPr>
          <p:nvPr/>
        </p:nvCxnSpPr>
        <p:spPr bwMode="auto">
          <a:xfrm>
            <a:off x="2383271" y="5867611"/>
            <a:ext cx="383664" cy="1605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3" name="直接箭头连接符 7"/>
          <p:cNvCxnSpPr>
            <a:cxnSpLocks noChangeShapeType="1"/>
          </p:cNvCxnSpPr>
          <p:nvPr/>
        </p:nvCxnSpPr>
        <p:spPr bwMode="auto">
          <a:xfrm flipV="1">
            <a:off x="7768066" y="5128565"/>
            <a:ext cx="0" cy="526167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2" name="线形标注 1 1"/>
          <p:cNvSpPr/>
          <p:nvPr/>
        </p:nvSpPr>
        <p:spPr bwMode="auto">
          <a:xfrm>
            <a:off x="6800902" y="4906104"/>
            <a:ext cx="1587522" cy="336407"/>
          </a:xfrm>
          <a:prstGeom prst="borderCallout1">
            <a:avLst>
              <a:gd name="adj1" fmla="val 67714"/>
              <a:gd name="adj2" fmla="val -567"/>
              <a:gd name="adj3" fmla="val 43005"/>
              <a:gd name="adj4" fmla="val -42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1600" i="1" dirty="0">
                <a:solidFill>
                  <a:srgbClr val="C00000"/>
                </a:solidFill>
                <a:ea typeface="方正粗黑宋简体" panose="02000000000000000000" pitchFamily="2" charset="-122"/>
              </a:rPr>
              <a:t>VC within SQL?</a:t>
            </a:r>
            <a:endParaRPr lang="zh-CN" altLang="en-US" sz="1600" i="1" dirty="0">
              <a:solidFill>
                <a:srgbClr val="C00000"/>
              </a:solidFill>
              <a:ea typeface="方正粗黑宋简体" panose="02000000000000000000" pitchFamily="2" charset="-122"/>
            </a:endParaRPr>
          </a:p>
        </p:txBody>
      </p:sp>
      <p:sp>
        <p:nvSpPr>
          <p:cNvPr id="23" name="线形标注 1 1"/>
          <p:cNvSpPr/>
          <p:nvPr/>
        </p:nvSpPr>
        <p:spPr bwMode="auto">
          <a:xfrm>
            <a:off x="1074555" y="4834096"/>
            <a:ext cx="2417325" cy="526167"/>
          </a:xfrm>
          <a:prstGeom prst="borderCallout1">
            <a:avLst>
              <a:gd name="adj1" fmla="val 47067"/>
              <a:gd name="adj2" fmla="val -1204"/>
              <a:gd name="adj3" fmla="val 46492"/>
              <a:gd name="adj4" fmla="val 6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1600" i="1" dirty="0">
                <a:solidFill>
                  <a:srgbClr val="002060"/>
                </a:solidFill>
                <a:ea typeface="方正粗黑宋简体" panose="02000000000000000000" pitchFamily="2" charset="-122"/>
              </a:rPr>
              <a:t>Programming Language (VC/VB/Java/PB etc.)</a:t>
            </a:r>
            <a:endParaRPr lang="zh-CN" altLang="en-US" sz="1600" i="1" dirty="0">
              <a:solidFill>
                <a:srgbClr val="002060"/>
              </a:solidFill>
              <a:ea typeface="方正粗黑宋简体" panose="02000000000000000000" pitchFamily="2" charset="-122"/>
            </a:endParaRPr>
          </a:p>
        </p:txBody>
      </p:sp>
      <p:sp>
        <p:nvSpPr>
          <p:cNvPr id="24" name="线形标注 1 1"/>
          <p:cNvSpPr/>
          <p:nvPr/>
        </p:nvSpPr>
        <p:spPr bwMode="auto">
          <a:xfrm>
            <a:off x="3961538" y="4936307"/>
            <a:ext cx="2223027" cy="336408"/>
          </a:xfrm>
          <a:prstGeom prst="borderCallout1">
            <a:avLst>
              <a:gd name="adj1" fmla="val 50463"/>
              <a:gd name="adj2" fmla="val 330"/>
              <a:gd name="adj3" fmla="val 54507"/>
              <a:gd name="adj4" fmla="val -79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1600" i="1" dirty="0">
                <a:solidFill>
                  <a:srgbClr val="002060"/>
                </a:solidFill>
                <a:ea typeface="方正粗黑宋简体" panose="02000000000000000000" pitchFamily="2" charset="-122"/>
              </a:rPr>
              <a:t>Programming method</a:t>
            </a:r>
            <a:endParaRPr lang="zh-CN" altLang="en-US" sz="1600" i="1" dirty="0">
              <a:solidFill>
                <a:srgbClr val="002060"/>
              </a:solidFill>
              <a:ea typeface="方正粗黑宋简体" panose="02000000000000000000" pitchFamily="2" charset="-122"/>
            </a:endParaRPr>
          </a:p>
        </p:txBody>
      </p:sp>
      <p:cxnSp>
        <p:nvCxnSpPr>
          <p:cNvPr id="29" name="直接箭头连接符 28"/>
          <p:cNvCxnSpPr>
            <a:cxnSpLocks noChangeShapeType="1"/>
          </p:cNvCxnSpPr>
          <p:nvPr/>
        </p:nvCxnSpPr>
        <p:spPr bwMode="auto">
          <a:xfrm>
            <a:off x="3491880" y="5084615"/>
            <a:ext cx="503158" cy="20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0" name="直接箭头连接符 29"/>
          <p:cNvCxnSpPr>
            <a:cxnSpLocks noChangeShapeType="1"/>
          </p:cNvCxnSpPr>
          <p:nvPr/>
        </p:nvCxnSpPr>
        <p:spPr bwMode="auto">
          <a:xfrm>
            <a:off x="6229082" y="5084615"/>
            <a:ext cx="503158" cy="20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1" name="直接箭头连接符 7"/>
          <p:cNvCxnSpPr>
            <a:cxnSpLocks noChangeShapeType="1"/>
          </p:cNvCxnSpPr>
          <p:nvPr/>
        </p:nvCxnSpPr>
        <p:spPr bwMode="auto">
          <a:xfrm flipV="1">
            <a:off x="4482267" y="5795948"/>
            <a:ext cx="377765" cy="7885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8" name="直接箭头连接符 37"/>
          <p:cNvCxnSpPr>
            <a:cxnSpLocks noChangeShapeType="1"/>
          </p:cNvCxnSpPr>
          <p:nvPr/>
        </p:nvCxnSpPr>
        <p:spPr bwMode="auto">
          <a:xfrm>
            <a:off x="612458" y="5084615"/>
            <a:ext cx="503158" cy="20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177069"/>
            <a:ext cx="8457904" cy="2458937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 bwMode="auto">
          <a:xfrm>
            <a:off x="884860" y="5626184"/>
            <a:ext cx="699004" cy="3951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0214" tIns="45107" rIns="90214" bIns="45107" numCol="1" rtlCol="0" anchor="t" anchorCtr="0" compatLnSpc="1"/>
          <a:lstStyle/>
          <a:p>
            <a:pPr algn="ctr" defTabSz="902335"/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</a:rPr>
              <a:t>DB</a:t>
            </a:r>
            <a:endParaRPr lang="zh-CN" altLang="en-US" sz="16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541991" y="5654731"/>
            <a:ext cx="829016" cy="35200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214" tIns="45107" rIns="90214" bIns="45107" numCol="1" rtlCol="0" anchor="t" anchorCtr="0" compatLnSpc="1"/>
          <a:lstStyle/>
          <a:p>
            <a:pPr algn="ctr" defTabSz="902335"/>
            <a:r>
              <a:rPr lang="en-US" altLang="zh-CN" sz="1600" dirty="0">
                <a:solidFill>
                  <a:srgbClr val="002060"/>
                </a:solidFill>
                <a:ea typeface="宋体" panose="02010600030101010101" pitchFamily="2" charset="-122"/>
              </a:rPr>
              <a:t>DBMS</a:t>
            </a:r>
            <a:endParaRPr lang="zh-CN" altLang="en-US" sz="1600" dirty="0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4355976" y="336961"/>
            <a:ext cx="4608512" cy="4010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1940" lvl="1" eaLnBrk="1" hangingPunct="1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US" altLang="zh-CN" sz="2060" dirty="0">
                <a:solidFill>
                  <a:srgbClr val="7030A0"/>
                </a:solidFill>
              </a:rPr>
              <a:t>Chapter 5 :  Programming to access DB </a:t>
            </a:r>
          </a:p>
        </p:txBody>
      </p:sp>
      <p:sp>
        <p:nvSpPr>
          <p:cNvPr id="28" name="矩形 27"/>
          <p:cNvSpPr/>
          <p:nvPr/>
        </p:nvSpPr>
        <p:spPr>
          <a:xfrm>
            <a:off x="142000" y="4098582"/>
            <a:ext cx="6042566" cy="461665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en-US" altLang="zh-CN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How to </a:t>
            </a:r>
            <a:r>
              <a:rPr lang="en-US" altLang="zh-CN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build a program </a:t>
            </a:r>
            <a:r>
              <a:rPr lang="en-US" altLang="zh-CN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to access a DB ?</a:t>
            </a:r>
            <a:endParaRPr lang="en-US" altLang="zh-CN" sz="2400" i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72" y="4119102"/>
            <a:ext cx="370904" cy="420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32" name="Rectangle 1"/>
          <p:cNvSpPr/>
          <p:nvPr/>
        </p:nvSpPr>
        <p:spPr>
          <a:xfrm>
            <a:off x="864096" y="188640"/>
            <a:ext cx="8279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 of Study</a:t>
            </a:r>
            <a:endParaRPr lang="en-US" sz="32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圆角矩形 24"/>
          <p:cNvSpPr/>
          <p:nvPr/>
        </p:nvSpPr>
        <p:spPr bwMode="auto">
          <a:xfrm>
            <a:off x="1541990" y="1217941"/>
            <a:ext cx="2483533" cy="2387787"/>
          </a:xfrm>
          <a:prstGeom prst="roundRect">
            <a:avLst/>
          </a:prstGeom>
          <a:noFill/>
          <a:ln w="57150" cap="flat" cmpd="sng" algn="ctr">
            <a:solidFill>
              <a:srgbClr val="0438DE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圆角矩形 25"/>
          <p:cNvSpPr/>
          <p:nvPr/>
        </p:nvSpPr>
        <p:spPr bwMode="auto">
          <a:xfrm>
            <a:off x="2915816" y="1892686"/>
            <a:ext cx="1109707" cy="312178"/>
          </a:xfrm>
          <a:prstGeom prst="roundRect">
            <a:avLst/>
          </a:prstGeom>
          <a:noFill/>
          <a:ln w="57150" cap="flat" cmpd="sng" algn="ctr">
            <a:solidFill>
              <a:srgbClr val="0438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4139952" y="1215006"/>
            <a:ext cx="2952328" cy="1884621"/>
          </a:xfrm>
          <a:prstGeom prst="roundRect">
            <a:avLst/>
          </a:prstGeom>
          <a:noFill/>
          <a:ln w="57150" cap="flat" cmpd="sng" algn="ctr">
            <a:solidFill>
              <a:srgbClr val="0438DE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5063768" y="2132856"/>
            <a:ext cx="864096" cy="360040"/>
          </a:xfrm>
          <a:prstGeom prst="roundRect">
            <a:avLst/>
          </a:prstGeom>
          <a:noFill/>
          <a:ln w="57150" cap="flat" cmpd="sng" algn="ctr">
            <a:solidFill>
              <a:srgbClr val="0438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圆角矩形 25"/>
          <p:cNvSpPr/>
          <p:nvPr/>
        </p:nvSpPr>
        <p:spPr bwMode="auto">
          <a:xfrm>
            <a:off x="6541260" y="3217491"/>
            <a:ext cx="1327338" cy="27791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L 形 1"/>
          <p:cNvSpPr/>
          <p:nvPr/>
        </p:nvSpPr>
        <p:spPr bwMode="auto">
          <a:xfrm rot="16200000">
            <a:off x="5257068" y="1170784"/>
            <a:ext cx="1638429" cy="3258755"/>
          </a:xfrm>
          <a:custGeom>
            <a:avLst/>
            <a:gdLst>
              <a:gd name="connsiteX0" fmla="*/ 0 w 1656184"/>
              <a:gd name="connsiteY0" fmla="*/ 0 h 3749854"/>
              <a:gd name="connsiteX1" fmla="*/ 828092 w 1656184"/>
              <a:gd name="connsiteY1" fmla="*/ 0 h 3749854"/>
              <a:gd name="connsiteX2" fmla="*/ 828092 w 1656184"/>
              <a:gd name="connsiteY2" fmla="*/ 2921762 h 3749854"/>
              <a:gd name="connsiteX3" fmla="*/ 1656184 w 1656184"/>
              <a:gd name="connsiteY3" fmla="*/ 2921762 h 3749854"/>
              <a:gd name="connsiteX4" fmla="*/ 1656184 w 1656184"/>
              <a:gd name="connsiteY4" fmla="*/ 3749854 h 3749854"/>
              <a:gd name="connsiteX5" fmla="*/ 0 w 1656184"/>
              <a:gd name="connsiteY5" fmla="*/ 3749854 h 3749854"/>
              <a:gd name="connsiteX6" fmla="*/ 0 w 1656184"/>
              <a:gd name="connsiteY6" fmla="*/ 0 h 3749854"/>
              <a:gd name="connsiteX0-1" fmla="*/ 0 w 1656184"/>
              <a:gd name="connsiteY0-2" fmla="*/ 17755 h 3767609"/>
              <a:gd name="connsiteX1-3" fmla="*/ 437474 w 1656184"/>
              <a:gd name="connsiteY1-4" fmla="*/ 0 h 3767609"/>
              <a:gd name="connsiteX2-5" fmla="*/ 828092 w 1656184"/>
              <a:gd name="connsiteY2-6" fmla="*/ 2939517 h 3767609"/>
              <a:gd name="connsiteX3-7" fmla="*/ 1656184 w 1656184"/>
              <a:gd name="connsiteY3-8" fmla="*/ 2939517 h 3767609"/>
              <a:gd name="connsiteX4-9" fmla="*/ 1656184 w 1656184"/>
              <a:gd name="connsiteY4-10" fmla="*/ 3767609 h 3767609"/>
              <a:gd name="connsiteX5-11" fmla="*/ 0 w 1656184"/>
              <a:gd name="connsiteY5-12" fmla="*/ 3767609 h 3767609"/>
              <a:gd name="connsiteX6-13" fmla="*/ 0 w 1656184"/>
              <a:gd name="connsiteY6-14" fmla="*/ 17755 h 3767609"/>
              <a:gd name="connsiteX0-15" fmla="*/ 0 w 1656184"/>
              <a:gd name="connsiteY0-16" fmla="*/ 17755 h 3767609"/>
              <a:gd name="connsiteX1-17" fmla="*/ 437474 w 1656184"/>
              <a:gd name="connsiteY1-18" fmla="*/ 0 h 3767609"/>
              <a:gd name="connsiteX2-19" fmla="*/ 552884 w 1656184"/>
              <a:gd name="connsiteY2-20" fmla="*/ 2948398 h 3767609"/>
              <a:gd name="connsiteX3-21" fmla="*/ 1656184 w 1656184"/>
              <a:gd name="connsiteY3-22" fmla="*/ 2939517 h 3767609"/>
              <a:gd name="connsiteX4-23" fmla="*/ 1656184 w 1656184"/>
              <a:gd name="connsiteY4-24" fmla="*/ 3767609 h 3767609"/>
              <a:gd name="connsiteX5-25" fmla="*/ 0 w 1656184"/>
              <a:gd name="connsiteY5-26" fmla="*/ 3767609 h 3767609"/>
              <a:gd name="connsiteX6-27" fmla="*/ 0 w 1656184"/>
              <a:gd name="connsiteY6-28" fmla="*/ 17755 h 3767609"/>
              <a:gd name="connsiteX0-29" fmla="*/ 0 w 1656184"/>
              <a:gd name="connsiteY0-30" fmla="*/ 17755 h 3767612"/>
              <a:gd name="connsiteX1-31" fmla="*/ 437474 w 1656184"/>
              <a:gd name="connsiteY1-32" fmla="*/ 0 h 3767612"/>
              <a:gd name="connsiteX2-33" fmla="*/ 552884 w 1656184"/>
              <a:gd name="connsiteY2-34" fmla="*/ 2948398 h 3767612"/>
              <a:gd name="connsiteX3-35" fmla="*/ 1656184 w 1656184"/>
              <a:gd name="connsiteY3-36" fmla="*/ 2939517 h 3767612"/>
              <a:gd name="connsiteX4-37" fmla="*/ 1656184 w 1656184"/>
              <a:gd name="connsiteY4-38" fmla="*/ 3767609 h 3767612"/>
              <a:gd name="connsiteX5-39" fmla="*/ 88777 w 1656184"/>
              <a:gd name="connsiteY5-40" fmla="*/ 3767612 h 3767612"/>
              <a:gd name="connsiteX6-41" fmla="*/ 0 w 1656184"/>
              <a:gd name="connsiteY6-42" fmla="*/ 17755 h 3767612"/>
              <a:gd name="connsiteX0-43" fmla="*/ 8877 w 1567407"/>
              <a:gd name="connsiteY0-44" fmla="*/ 53266 h 3767612"/>
              <a:gd name="connsiteX1-45" fmla="*/ 348697 w 1567407"/>
              <a:gd name="connsiteY1-46" fmla="*/ 0 h 3767612"/>
              <a:gd name="connsiteX2-47" fmla="*/ 464107 w 1567407"/>
              <a:gd name="connsiteY2-48" fmla="*/ 2948398 h 3767612"/>
              <a:gd name="connsiteX3-49" fmla="*/ 1567407 w 1567407"/>
              <a:gd name="connsiteY3-50" fmla="*/ 2939517 h 3767612"/>
              <a:gd name="connsiteX4-51" fmla="*/ 1567407 w 1567407"/>
              <a:gd name="connsiteY4-52" fmla="*/ 3767609 h 3767612"/>
              <a:gd name="connsiteX5-53" fmla="*/ 0 w 1567407"/>
              <a:gd name="connsiteY5-54" fmla="*/ 3767612 h 3767612"/>
              <a:gd name="connsiteX6-55" fmla="*/ 8877 w 1567407"/>
              <a:gd name="connsiteY6-56" fmla="*/ 53266 h 3767612"/>
              <a:gd name="connsiteX0-57" fmla="*/ 8877 w 1594043"/>
              <a:gd name="connsiteY0-58" fmla="*/ 53266 h 3767612"/>
              <a:gd name="connsiteX1-59" fmla="*/ 348697 w 1594043"/>
              <a:gd name="connsiteY1-60" fmla="*/ 0 h 3767612"/>
              <a:gd name="connsiteX2-61" fmla="*/ 464107 w 1594043"/>
              <a:gd name="connsiteY2-62" fmla="*/ 2948398 h 3767612"/>
              <a:gd name="connsiteX3-63" fmla="*/ 1567407 w 1594043"/>
              <a:gd name="connsiteY3-64" fmla="*/ 2939517 h 3767612"/>
              <a:gd name="connsiteX4-65" fmla="*/ 1594043 w 1594043"/>
              <a:gd name="connsiteY4-66" fmla="*/ 3687713 h 3767612"/>
              <a:gd name="connsiteX5-67" fmla="*/ 0 w 1594043"/>
              <a:gd name="connsiteY5-68" fmla="*/ 3767612 h 3767612"/>
              <a:gd name="connsiteX6-69" fmla="*/ 8877 w 1594043"/>
              <a:gd name="connsiteY6-70" fmla="*/ 53266 h 3767612"/>
              <a:gd name="connsiteX0-71" fmla="*/ 0 w 1585166"/>
              <a:gd name="connsiteY0-72" fmla="*/ 53266 h 3687716"/>
              <a:gd name="connsiteX1-73" fmla="*/ 339820 w 1585166"/>
              <a:gd name="connsiteY1-74" fmla="*/ 0 h 3687716"/>
              <a:gd name="connsiteX2-75" fmla="*/ 455230 w 1585166"/>
              <a:gd name="connsiteY2-76" fmla="*/ 2948398 h 3687716"/>
              <a:gd name="connsiteX3-77" fmla="*/ 1558530 w 1585166"/>
              <a:gd name="connsiteY3-78" fmla="*/ 2939517 h 3687716"/>
              <a:gd name="connsiteX4-79" fmla="*/ 1585166 w 1585166"/>
              <a:gd name="connsiteY4-80" fmla="*/ 3687713 h 3687716"/>
              <a:gd name="connsiteX5-81" fmla="*/ 8878 w 1585166"/>
              <a:gd name="connsiteY5-82" fmla="*/ 3687716 h 3687716"/>
              <a:gd name="connsiteX6-83" fmla="*/ 0 w 1585166"/>
              <a:gd name="connsiteY6-84" fmla="*/ 53266 h 3687716"/>
              <a:gd name="connsiteX0-85" fmla="*/ 0 w 1638429"/>
              <a:gd name="connsiteY0-86" fmla="*/ 53266 h 3687716"/>
              <a:gd name="connsiteX1-87" fmla="*/ 339820 w 1638429"/>
              <a:gd name="connsiteY1-88" fmla="*/ 0 h 3687716"/>
              <a:gd name="connsiteX2-89" fmla="*/ 455230 w 1638429"/>
              <a:gd name="connsiteY2-90" fmla="*/ 2948398 h 3687716"/>
              <a:gd name="connsiteX3-91" fmla="*/ 1638429 w 1638429"/>
              <a:gd name="connsiteY3-92" fmla="*/ 2939517 h 3687716"/>
              <a:gd name="connsiteX4-93" fmla="*/ 1585166 w 1638429"/>
              <a:gd name="connsiteY4-94" fmla="*/ 3687713 h 3687716"/>
              <a:gd name="connsiteX5-95" fmla="*/ 8878 w 1638429"/>
              <a:gd name="connsiteY5-96" fmla="*/ 3687716 h 3687716"/>
              <a:gd name="connsiteX6-97" fmla="*/ 0 w 1638429"/>
              <a:gd name="connsiteY6-98" fmla="*/ 53266 h 3687716"/>
              <a:gd name="connsiteX0-99" fmla="*/ 0 w 1638435"/>
              <a:gd name="connsiteY0-100" fmla="*/ 53266 h 3687716"/>
              <a:gd name="connsiteX1-101" fmla="*/ 339820 w 1638435"/>
              <a:gd name="connsiteY1-102" fmla="*/ 0 h 3687716"/>
              <a:gd name="connsiteX2-103" fmla="*/ 455230 w 1638435"/>
              <a:gd name="connsiteY2-104" fmla="*/ 2948398 h 3687716"/>
              <a:gd name="connsiteX3-105" fmla="*/ 1638429 w 1638435"/>
              <a:gd name="connsiteY3-106" fmla="*/ 2939517 h 3687716"/>
              <a:gd name="connsiteX4-107" fmla="*/ 1638435 w 1638435"/>
              <a:gd name="connsiteY4-108" fmla="*/ 3669961 h 3687716"/>
              <a:gd name="connsiteX5-109" fmla="*/ 8878 w 1638435"/>
              <a:gd name="connsiteY5-110" fmla="*/ 3687716 h 3687716"/>
              <a:gd name="connsiteX6-111" fmla="*/ 0 w 1638435"/>
              <a:gd name="connsiteY6-112" fmla="*/ 53266 h 3687716"/>
              <a:gd name="connsiteX0-113" fmla="*/ 0 w 1638435"/>
              <a:gd name="connsiteY0-114" fmla="*/ 53266 h 3687716"/>
              <a:gd name="connsiteX1-115" fmla="*/ 339820 w 1638435"/>
              <a:gd name="connsiteY1-116" fmla="*/ 0 h 3687716"/>
              <a:gd name="connsiteX2-117" fmla="*/ 481863 w 1638435"/>
              <a:gd name="connsiteY2-118" fmla="*/ 2904012 h 3687716"/>
              <a:gd name="connsiteX3-119" fmla="*/ 1638429 w 1638435"/>
              <a:gd name="connsiteY3-120" fmla="*/ 2939517 h 3687716"/>
              <a:gd name="connsiteX4-121" fmla="*/ 1638435 w 1638435"/>
              <a:gd name="connsiteY4-122" fmla="*/ 3669961 h 3687716"/>
              <a:gd name="connsiteX5-123" fmla="*/ 8878 w 1638435"/>
              <a:gd name="connsiteY5-124" fmla="*/ 3687716 h 3687716"/>
              <a:gd name="connsiteX6-125" fmla="*/ 0 w 1638435"/>
              <a:gd name="connsiteY6-126" fmla="*/ 53266 h 3687716"/>
              <a:gd name="connsiteX0-127" fmla="*/ 0 w 1638435"/>
              <a:gd name="connsiteY0-128" fmla="*/ 53266 h 3669961"/>
              <a:gd name="connsiteX1-129" fmla="*/ 339820 w 1638435"/>
              <a:gd name="connsiteY1-130" fmla="*/ 0 h 3669961"/>
              <a:gd name="connsiteX2-131" fmla="*/ 481863 w 1638435"/>
              <a:gd name="connsiteY2-132" fmla="*/ 2904012 h 3669961"/>
              <a:gd name="connsiteX3-133" fmla="*/ 1638429 w 1638435"/>
              <a:gd name="connsiteY3-134" fmla="*/ 2939517 h 3669961"/>
              <a:gd name="connsiteX4-135" fmla="*/ 1638435 w 1638435"/>
              <a:gd name="connsiteY4-136" fmla="*/ 3669961 h 3669961"/>
              <a:gd name="connsiteX5-137" fmla="*/ 26633 w 1638435"/>
              <a:gd name="connsiteY5-138" fmla="*/ 3625575 h 3669961"/>
              <a:gd name="connsiteX6-139" fmla="*/ 0 w 1638435"/>
              <a:gd name="connsiteY6-140" fmla="*/ 53266 h 3669961"/>
              <a:gd name="connsiteX0-141" fmla="*/ 0 w 1638429"/>
              <a:gd name="connsiteY0-142" fmla="*/ 53266 h 3625575"/>
              <a:gd name="connsiteX1-143" fmla="*/ 339820 w 1638429"/>
              <a:gd name="connsiteY1-144" fmla="*/ 0 h 3625575"/>
              <a:gd name="connsiteX2-145" fmla="*/ 481863 w 1638429"/>
              <a:gd name="connsiteY2-146" fmla="*/ 2904012 h 3625575"/>
              <a:gd name="connsiteX3-147" fmla="*/ 1638429 w 1638429"/>
              <a:gd name="connsiteY3-148" fmla="*/ 2939517 h 3625575"/>
              <a:gd name="connsiteX4-149" fmla="*/ 1611802 w 1638429"/>
              <a:gd name="connsiteY4-150" fmla="*/ 3598940 h 3625575"/>
              <a:gd name="connsiteX5-151" fmla="*/ 26633 w 1638429"/>
              <a:gd name="connsiteY5-152" fmla="*/ 3625575 h 3625575"/>
              <a:gd name="connsiteX6-153" fmla="*/ 0 w 1638429"/>
              <a:gd name="connsiteY6-154" fmla="*/ 53266 h 3625575"/>
              <a:gd name="connsiteX0-155" fmla="*/ 0 w 1638429"/>
              <a:gd name="connsiteY0-156" fmla="*/ 53266 h 3625575"/>
              <a:gd name="connsiteX1-157" fmla="*/ 339820 w 1638429"/>
              <a:gd name="connsiteY1-158" fmla="*/ 0 h 3625575"/>
              <a:gd name="connsiteX2-159" fmla="*/ 481863 w 1638429"/>
              <a:gd name="connsiteY2-160" fmla="*/ 2904012 h 3625575"/>
              <a:gd name="connsiteX3-161" fmla="*/ 1638429 w 1638429"/>
              <a:gd name="connsiteY3-162" fmla="*/ 2939517 h 3625575"/>
              <a:gd name="connsiteX4-163" fmla="*/ 1629557 w 1638429"/>
              <a:gd name="connsiteY4-164" fmla="*/ 3598940 h 3625575"/>
              <a:gd name="connsiteX5-165" fmla="*/ 26633 w 1638429"/>
              <a:gd name="connsiteY5-166" fmla="*/ 3625575 h 3625575"/>
              <a:gd name="connsiteX6-167" fmla="*/ 0 w 1638429"/>
              <a:gd name="connsiteY6-168" fmla="*/ 53266 h 3625575"/>
              <a:gd name="connsiteX0-169" fmla="*/ 0 w 1638429"/>
              <a:gd name="connsiteY0-170" fmla="*/ 53266 h 3598942"/>
              <a:gd name="connsiteX1-171" fmla="*/ 339820 w 1638429"/>
              <a:gd name="connsiteY1-172" fmla="*/ 0 h 3598942"/>
              <a:gd name="connsiteX2-173" fmla="*/ 481863 w 1638429"/>
              <a:gd name="connsiteY2-174" fmla="*/ 2904012 h 3598942"/>
              <a:gd name="connsiteX3-175" fmla="*/ 1638429 w 1638429"/>
              <a:gd name="connsiteY3-176" fmla="*/ 2939517 h 3598942"/>
              <a:gd name="connsiteX4-177" fmla="*/ 1629557 w 1638429"/>
              <a:gd name="connsiteY4-178" fmla="*/ 3598940 h 3598942"/>
              <a:gd name="connsiteX5-179" fmla="*/ 44389 w 1638429"/>
              <a:gd name="connsiteY5-180" fmla="*/ 3598942 h 3598942"/>
              <a:gd name="connsiteX6-181" fmla="*/ 0 w 1638429"/>
              <a:gd name="connsiteY6-182" fmla="*/ 53266 h 3598942"/>
              <a:gd name="connsiteX0-183" fmla="*/ 0 w 1638429"/>
              <a:gd name="connsiteY0-184" fmla="*/ 53266 h 3625578"/>
              <a:gd name="connsiteX1-185" fmla="*/ 339820 w 1638429"/>
              <a:gd name="connsiteY1-186" fmla="*/ 0 h 3625578"/>
              <a:gd name="connsiteX2-187" fmla="*/ 481863 w 1638429"/>
              <a:gd name="connsiteY2-188" fmla="*/ 2904012 h 3625578"/>
              <a:gd name="connsiteX3-189" fmla="*/ 1638429 w 1638429"/>
              <a:gd name="connsiteY3-190" fmla="*/ 2939517 h 3625578"/>
              <a:gd name="connsiteX4-191" fmla="*/ 1629557 w 1638429"/>
              <a:gd name="connsiteY4-192" fmla="*/ 3598940 h 3625578"/>
              <a:gd name="connsiteX5-193" fmla="*/ 26633 w 1638429"/>
              <a:gd name="connsiteY5-194" fmla="*/ 3625578 h 3625578"/>
              <a:gd name="connsiteX6-195" fmla="*/ 0 w 1638429"/>
              <a:gd name="connsiteY6-196" fmla="*/ 53266 h 3625578"/>
              <a:gd name="connsiteX0-197" fmla="*/ 0 w 1638429"/>
              <a:gd name="connsiteY0-198" fmla="*/ 53266 h 3607825"/>
              <a:gd name="connsiteX1-199" fmla="*/ 339820 w 1638429"/>
              <a:gd name="connsiteY1-200" fmla="*/ 0 h 3607825"/>
              <a:gd name="connsiteX2-201" fmla="*/ 481863 w 1638429"/>
              <a:gd name="connsiteY2-202" fmla="*/ 2904012 h 3607825"/>
              <a:gd name="connsiteX3-203" fmla="*/ 1638429 w 1638429"/>
              <a:gd name="connsiteY3-204" fmla="*/ 2939517 h 3607825"/>
              <a:gd name="connsiteX4-205" fmla="*/ 1629557 w 1638429"/>
              <a:gd name="connsiteY4-206" fmla="*/ 3598940 h 3607825"/>
              <a:gd name="connsiteX5-207" fmla="*/ 26633 w 1638429"/>
              <a:gd name="connsiteY5-208" fmla="*/ 3607825 h 3607825"/>
              <a:gd name="connsiteX6-209" fmla="*/ 0 w 1638429"/>
              <a:gd name="connsiteY6-210" fmla="*/ 53266 h 3607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38429" h="3607825">
                <a:moveTo>
                  <a:pt x="0" y="53266"/>
                </a:moveTo>
                <a:lnTo>
                  <a:pt x="339820" y="0"/>
                </a:lnTo>
                <a:lnTo>
                  <a:pt x="481863" y="2904012"/>
                </a:lnTo>
                <a:lnTo>
                  <a:pt x="1638429" y="2939517"/>
                </a:lnTo>
                <a:cubicBezTo>
                  <a:pt x="1638431" y="3182998"/>
                  <a:pt x="1629555" y="3355459"/>
                  <a:pt x="1629557" y="3598940"/>
                </a:cubicBezTo>
                <a:lnTo>
                  <a:pt x="26633" y="3607825"/>
                </a:lnTo>
                <a:cubicBezTo>
                  <a:pt x="23674" y="2396342"/>
                  <a:pt x="2959" y="1264749"/>
                  <a:pt x="0" y="53266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14" grpId="0" animBg="1"/>
      <p:bldP spid="15" grpId="0" animBg="1"/>
      <p:bldP spid="33" grpId="0" animBg="1"/>
      <p:bldP spid="28" grpId="0" animBg="1"/>
      <p:bldP spid="27" grpId="0" animBg="1"/>
      <p:bldP spid="34" grpId="0" animBg="1"/>
      <p:bldP spid="25" grpId="0" animBg="1"/>
      <p:bldP spid="26" grpId="0" animBg="1"/>
      <p:bldP spid="35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92088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56992"/>
            <a:ext cx="3888432" cy="335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E93379-D0CF-6CF9-C48E-7AB552B05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356288"/>
            <a:ext cx="4755292" cy="3383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8" y="764704"/>
            <a:ext cx="8928992" cy="436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磁盘 6"/>
          <p:cNvSpPr/>
          <p:nvPr/>
        </p:nvSpPr>
        <p:spPr bwMode="auto">
          <a:xfrm>
            <a:off x="8028384" y="2204864"/>
            <a:ext cx="717872" cy="576262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DB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19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565254" name="Rectangle 6"/>
          <p:cNvSpPr>
            <a:spLocks noChangeArrowheads="1"/>
          </p:cNvSpPr>
          <p:nvPr/>
        </p:nvSpPr>
        <p:spPr bwMode="auto">
          <a:xfrm>
            <a:off x="89218" y="908720"/>
            <a:ext cx="8964613" cy="554461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3. A Simple Program</a:t>
            </a:r>
          </a:p>
          <a:p>
            <a:pPr marL="609600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[5] = "c001",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[14];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float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	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  <a:r>
              <a:rPr lang="zh-CN" altLang="en-US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定义主变量</a:t>
            </a:r>
            <a:endParaRPr lang="en-US" altLang="zh-CN" sz="20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 “c005”;	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LTC</a:t>
            </a:r>
            <a:r>
              <a:rPr lang="zh-CN" altLang="en-US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语言区域</a:t>
            </a:r>
            <a:endParaRPr lang="en-US" altLang="zh-CN" sz="20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c_name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c_discnt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        		            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customers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("Customer name is %s, discount is %f\n", 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c_name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[1] Signal of Embedded SQL statement :</a:t>
            </a:r>
            <a:r>
              <a:rPr lang="en-US" altLang="zh-CN" sz="2000" dirty="0">
                <a:solidFill>
                  <a:schemeClr val="folHlink"/>
                </a:solidFill>
                <a:latin typeface="+mn-lt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ct val="80000"/>
              <a:defRPr/>
            </a:pPr>
            <a:r>
              <a:rPr lang="zh-CN" alt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   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对嵌入式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SQL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句，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DBMS 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采用两种方式编译：</a:t>
            </a:r>
          </a:p>
          <a:p>
            <a:pPr marL="1828800" lvl="3" indent="-4572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defRPr/>
            </a:pPr>
            <a:r>
              <a:rPr lang="zh-CN" altLang="en-US" sz="1800" dirty="0">
                <a:solidFill>
                  <a:srgbClr val="002060"/>
                </a:solidFill>
                <a:latin typeface="+mn-lt"/>
                <a:ea typeface="等线" panose="02010600030101010101" pitchFamily="2" charset="-122"/>
              </a:rPr>
              <a:t>①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预编译（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Pre-compiler 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目前使用较多。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cs typeface="Times New Roman" panose="02020603050405020304" pitchFamily="18" charset="0"/>
              </a:rPr>
              <a:t>See the Appendix B, p737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）</a:t>
            </a:r>
          </a:p>
          <a:p>
            <a:pPr marL="1828800" lvl="3" indent="-4572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rgbClr val="002060"/>
                </a:solidFill>
                <a:latin typeface="+mn-lt"/>
                <a:ea typeface="等线" panose="02010600030101010101" pitchFamily="2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修改和扩充主语言的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Compiler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，使之能处理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SQL</a:t>
            </a: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836712"/>
            <a:ext cx="4631690" cy="9836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5148263" y="903104"/>
            <a:ext cx="1871662" cy="8985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+mn-lt"/>
              <a:ea typeface="楷体_GB2312" panose="02010609030101010101" pitchFamily="49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8401050" y="1685742"/>
            <a:ext cx="0" cy="706437"/>
          </a:xfrm>
          <a:prstGeom prst="straightConnector1">
            <a:avLst/>
          </a:prstGeom>
          <a:noFill/>
          <a:ln w="571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8" name="矩形: 圆角 7"/>
          <p:cNvSpPr/>
          <p:nvPr/>
        </p:nvSpPr>
        <p:spPr bwMode="auto">
          <a:xfrm>
            <a:off x="7164288" y="836712"/>
            <a:ext cx="778656" cy="360040"/>
          </a:xfrm>
          <a:prstGeom prst="roundRect">
            <a:avLst/>
          </a:prstGeom>
          <a:ln w="38100">
            <a:solidFill>
              <a:srgbClr val="0438DE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Cursor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 4"/>
          <p:cNvSpPr>
            <a:spLocks noChangeArrowheads="1"/>
          </p:cNvSpPr>
          <p:nvPr/>
        </p:nvSpPr>
        <p:spPr bwMode="auto">
          <a:xfrm>
            <a:off x="7038397" y="1333947"/>
            <a:ext cx="1007964" cy="48638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+mn-lt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5652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5652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5652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5652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5" grpId="0" bldLvl="0" animBg="1"/>
      <p:bldP spid="8" grpId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67302" name="Rectangle 6"/>
          <p:cNvSpPr>
            <a:spLocks noChangeArrowheads="1"/>
          </p:cNvSpPr>
          <p:nvPr/>
        </p:nvSpPr>
        <p:spPr bwMode="auto">
          <a:xfrm>
            <a:off x="89218" y="1124744"/>
            <a:ext cx="8964613" cy="514638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[2] Host Variable</a:t>
            </a: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Must be declared by a SQL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declare section	LT</a:t>
            </a:r>
            <a:r>
              <a:rPr lang="zh-CN" altLang="en-US" sz="2200" dirty="0">
                <a:solidFill>
                  <a:srgbClr val="C0000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声明要加这个</a:t>
            </a:r>
            <a:endParaRPr lang="en-US" altLang="zh-CN" sz="2200" dirty="0">
              <a:solidFill>
                <a:srgbClr val="C0000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Used in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Embedded SQL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statement, with form in  “</a:t>
            </a:r>
            <a:r>
              <a:rPr lang="en-US" altLang="zh-CN" sz="22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  <a:r>
              <a:rPr lang="zh-CN" altLang="en-US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加冒号</a:t>
            </a:r>
            <a:endParaRPr lang="en-US" altLang="zh-CN" sz="22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Used in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Host language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, with form in “</a:t>
            </a:r>
            <a:r>
              <a:rPr lang="en-US" altLang="zh-CN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  <a:r>
              <a:rPr lang="zh-CN" altLang="en-US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主变量在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C</a:t>
            </a:r>
            <a:r>
              <a:rPr lang="zh-CN" altLang="en-US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中不加：</a:t>
            </a:r>
            <a:endParaRPr lang="en-US" altLang="zh-CN" sz="2200" u="sng" dirty="0">
              <a:solidFill>
                <a:srgbClr val="002060"/>
              </a:solidFill>
              <a:highlight>
                <a:srgbClr val="E9FFF0"/>
              </a:highlight>
              <a:latin typeface="Tahoma" panose="020B0604030504040204" pitchFamily="34" charset="0"/>
            </a:endParaRPr>
          </a:p>
          <a:p>
            <a:pPr marL="609600" indent="-609600" ea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[3] Note: </a:t>
            </a:r>
            <a:r>
              <a:rPr lang="en-US" altLang="zh-CN" sz="2200" u="sng" dirty="0">
                <a:solidFill>
                  <a:srgbClr val="7030A0"/>
                </a:solidFill>
                <a:latin typeface="+mn-lt"/>
              </a:rPr>
              <a:t>can’t use </a:t>
            </a:r>
            <a:r>
              <a:rPr lang="en-US" altLang="zh-CN" sz="2200" u="sng" dirty="0">
                <a:solidFill>
                  <a:srgbClr val="C00000"/>
                </a:solidFill>
                <a:latin typeface="+mn-lt"/>
              </a:rPr>
              <a:t>character-string</a:t>
            </a:r>
            <a:r>
              <a:rPr lang="en-US" altLang="zh-CN" sz="2200" u="sng" dirty="0">
                <a:solidFill>
                  <a:srgbClr val="7030A0"/>
                </a:solidFill>
                <a:latin typeface="+mn-lt"/>
              </a:rPr>
              <a:t> to contain part of  statement</a:t>
            </a:r>
            <a:endParaRPr lang="en-US" altLang="zh-CN" sz="2200" u="sng" dirty="0">
              <a:solidFill>
                <a:srgbClr val="E2AC00"/>
              </a:solidFill>
              <a:latin typeface="+mn-lt"/>
            </a:endParaRPr>
          </a:p>
          <a:p>
            <a:pPr marL="609600" indent="-609600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E2AC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Eg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: Below form is ill-legal, want to use "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Dynamic 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".</a:t>
            </a:r>
          </a:p>
          <a:p>
            <a:pPr marL="609600" indent="-609600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不能这么做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</a:p>
          <a:p>
            <a:pPr marL="609600" indent="-609600" eaLnBrk="1" hangingPunct="1">
              <a:lnSpc>
                <a:spcPts val="32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char </a:t>
            </a:r>
            <a:r>
              <a:rPr lang="en-US" altLang="zh-CN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cond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[ ]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= " </a:t>
            </a:r>
            <a:r>
              <a:rPr lang="en-US" altLang="zh-CN" sz="22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cid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= 'c003' and city = 'Boston'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";</a:t>
            </a:r>
          </a:p>
          <a:p>
            <a:pPr marL="609600" indent="-609600" eaLnBrk="1" hangingPunct="1">
              <a:lnSpc>
                <a:spcPts val="32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: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marL="609600" indent="-609600" eaLnBrk="1" hangingPunct="1">
              <a:lnSpc>
                <a:spcPts val="3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customers  where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cond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68326" name="Rectangle 6"/>
          <p:cNvSpPr>
            <a:spLocks noChangeArrowheads="1"/>
          </p:cNvSpPr>
          <p:nvPr/>
        </p:nvSpPr>
        <p:spPr bwMode="auto">
          <a:xfrm>
            <a:off x="179388" y="908720"/>
            <a:ext cx="8964612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906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7030A0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[4] SQL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CONNECT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and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DISCONNECT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to DBMS </a:t>
            </a:r>
            <a:r>
              <a:rPr lang="en-US" altLang="zh-CN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LT</a:t>
            </a:r>
            <a:r>
              <a:rPr lang="zh-CN" altLang="en-US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连接和断连</a:t>
            </a:r>
            <a:endParaRPr lang="en-US" altLang="zh-CN" sz="2400" dirty="0">
              <a:solidFill>
                <a:srgbClr val="7030A0"/>
              </a:solidFill>
              <a:highlight>
                <a:srgbClr val="E9FFF0"/>
              </a:highlight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    </a:t>
            </a:r>
            <a:r>
              <a:rPr lang="en-US" altLang="zh-CN" sz="2400" dirty="0">
                <a:solidFill>
                  <a:srgbClr val="002060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2000" i="1" dirty="0">
                <a:solidFill>
                  <a:srgbClr val="C00000"/>
                </a:solidFill>
                <a:latin typeface="+mn-lt"/>
                <a:ea typeface="AVGmdBU"/>
                <a:cs typeface="AVGmdBU"/>
              </a:rPr>
              <a:t>Connect</a:t>
            </a:r>
            <a:r>
              <a:rPr lang="en-US" altLang="zh-CN" sz="2200" dirty="0">
                <a:solidFill>
                  <a:srgbClr val="002060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(1)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 TO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target_Dbname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LT</a:t>
            </a:r>
            <a:r>
              <a:rPr lang="zh-CN" altLang="en-US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库名</a:t>
            </a:r>
            <a:endParaRPr lang="en-US" altLang="zh-CN" sz="2400" dirty="0">
              <a:solidFill>
                <a:srgbClr val="7030A0"/>
              </a:solidFill>
              <a:highlight>
                <a:srgbClr val="E9FFF0"/>
              </a:highlight>
              <a:latin typeface="+mn-lt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		</a:t>
            </a:r>
            <a:r>
              <a:rPr lang="en-US" altLang="zh-CN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LT</a:t>
            </a:r>
            <a:r>
              <a:rPr lang="zh-CN" altLang="en-US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账密</a:t>
            </a:r>
            <a:r>
              <a:rPr lang="en-US" altLang="zh-CN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	 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[AS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connect_name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]  [USER username];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定义变量时不连接省空间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(2)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 TO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DEFAULT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LT</a:t>
            </a:r>
            <a:r>
              <a:rPr lang="zh-CN" altLang="en-US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缺省方式</a:t>
            </a:r>
            <a:endParaRPr lang="en-US" altLang="zh-CN" sz="2400" dirty="0">
              <a:solidFill>
                <a:srgbClr val="7030A0"/>
              </a:solidFill>
              <a:highlight>
                <a:srgbClr val="E9FFF0"/>
              </a:highlight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i="1" dirty="0">
                <a:solidFill>
                  <a:srgbClr val="002060"/>
                </a:solidFill>
                <a:latin typeface="Times New Roman" panose="02020603050405020304" pitchFamily="18" charset="0"/>
                <a:ea typeface="AVGmdBU"/>
                <a:cs typeface="AVGmdBU"/>
              </a:rPr>
              <a:t>	</a:t>
            </a:r>
            <a:r>
              <a:rPr lang="en-US" altLang="zh-CN" sz="2000" i="1" dirty="0">
                <a:solidFill>
                  <a:srgbClr val="C00000"/>
                </a:solidFill>
                <a:latin typeface="+mn-lt"/>
                <a:ea typeface="AVGmdBU"/>
                <a:cs typeface="AVGmdBU"/>
              </a:rPr>
              <a:t>Disconnect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(1)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connect_name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LT</a:t>
            </a:r>
            <a:r>
              <a:rPr lang="zh-CN" altLang="en-US" sz="24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切换时断开</a:t>
            </a:r>
            <a:endParaRPr lang="en-US" altLang="zh-CN" sz="2400" dirty="0">
              <a:solidFill>
                <a:srgbClr val="7030A0"/>
              </a:solidFill>
              <a:highlight>
                <a:srgbClr val="E9FFF0"/>
              </a:highlight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		(2)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current;</a:t>
            </a:r>
            <a:r>
              <a:rPr lang="zh-CN" altLang="en-US" sz="20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即用即连，增加并发</a:t>
            </a:r>
            <a:endParaRPr lang="en-US" altLang="zh-CN" sz="2400" dirty="0">
              <a:solidFill>
                <a:srgbClr val="7030A0"/>
              </a:solidFill>
              <a:highlight>
                <a:srgbClr val="E9FFF0"/>
              </a:highlight>
              <a:latin typeface="+mn-lt"/>
            </a:endParaRPr>
          </a:p>
          <a:p>
            <a:pPr eaLnBrk="1" hangingPunct="1">
              <a:lnSpc>
                <a:spcPct val="120000"/>
              </a:lnSpc>
              <a:spcBef>
                <a:spcPts val="1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[5]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COMMIT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and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ROLLBACK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7030A0"/>
                </a:solidFill>
                <a:latin typeface="+mn-lt"/>
              </a:rPr>
              <a:t>statement</a:t>
            </a:r>
            <a:r>
              <a:rPr lang="en-US" altLang="zh-CN" sz="1600" dirty="0" err="1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LT</a:t>
            </a:r>
            <a:r>
              <a:rPr lang="zh-CN" altLang="en-US" sz="1600" dirty="0">
                <a:solidFill>
                  <a:srgbClr val="7030A0"/>
                </a:solidFill>
                <a:highlight>
                  <a:srgbClr val="E9FFF0"/>
                </a:highlight>
                <a:latin typeface="+mn-lt"/>
              </a:rPr>
              <a:t>查到一个集合与单一变量不对等</a:t>
            </a:r>
            <a:endParaRPr lang="en-US" altLang="zh-CN" sz="1600" dirty="0">
              <a:solidFill>
                <a:srgbClr val="7030A0"/>
              </a:solidFill>
              <a:highlight>
                <a:srgbClr val="E9FFF0"/>
              </a:highlight>
              <a:latin typeface="+mn-lt"/>
            </a:endParaRPr>
          </a:p>
          <a:p>
            <a:pPr eaLnBrk="1" hangingPunct="1">
              <a:lnSpc>
                <a:spcPct val="120000"/>
              </a:lnSpc>
              <a:spcBef>
                <a:spcPts val="1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	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Using </a:t>
            </a:r>
            <a:r>
              <a:rPr lang="en-US" altLang="zh-CN" sz="2200" i="1" dirty="0">
                <a:solidFill>
                  <a:srgbClr val="C00000"/>
                </a:solidFill>
                <a:latin typeface="+mn-lt"/>
                <a:ea typeface="AVGmdBU"/>
                <a:cs typeface="AVGmdBU"/>
              </a:rPr>
              <a:t>COMMIT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statement </a:t>
            </a:r>
            <a:r>
              <a:rPr lang="en-US" altLang="zh-CN" sz="2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to successful complete the data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to Database, before the Disconnect statement 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  <a:r>
              <a:rPr lang="zh-CN" altLang="en-US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缓存写入磁盘</a:t>
            </a:r>
            <a:endParaRPr lang="en-US" altLang="zh-CN" sz="22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714375" lvl="1" indent="-2667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Using </a:t>
            </a:r>
            <a:r>
              <a:rPr lang="en-US" altLang="zh-CN" sz="2200" i="1" dirty="0">
                <a:solidFill>
                  <a:srgbClr val="C00000"/>
                </a:solidFill>
                <a:latin typeface="+mn-lt"/>
              </a:rPr>
              <a:t>ROLLBACK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statement </a:t>
            </a:r>
            <a:r>
              <a:rPr lang="en-US" altLang="zh-CN" sz="2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to undo any work in an unsuccessful task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, before the Disconnect statement 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  <a:r>
              <a:rPr lang="zh-CN" altLang="en-US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不写入</a:t>
            </a:r>
            <a:endParaRPr lang="en-US" altLang="zh-CN" sz="22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714375" lvl="1" indent="-2667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此二者都结束了事务，前者访问成功；后者失败回滚，无事发生</a:t>
            </a:r>
            <a:endParaRPr lang="en-US" altLang="zh-CN" sz="22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88640"/>
            <a:ext cx="835292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3" y="3219103"/>
            <a:ext cx="850857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44" y="1196752"/>
            <a:ext cx="890953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5870575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3255" y="2498086"/>
            <a:ext cx="3050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为什么要使用游标？</a:t>
            </a:r>
            <a:endParaRPr lang="en-US" altLang="zh-CN" sz="2400" dirty="0"/>
          </a:p>
          <a:p>
            <a:r>
              <a:rPr lang="en-US" altLang="zh-CN" sz="2400" dirty="0">
                <a:highlight>
                  <a:srgbClr val="E9FFF0"/>
                </a:highlight>
              </a:rPr>
              <a:t>LT</a:t>
            </a:r>
            <a:r>
              <a:rPr lang="zh-CN" altLang="en-US" sz="2400" dirty="0">
                <a:highlight>
                  <a:srgbClr val="E9FFF0"/>
                </a:highlight>
              </a:rPr>
              <a:t>除了</a:t>
            </a:r>
            <a:r>
              <a:rPr lang="en-US" altLang="zh-CN" sz="2400" dirty="0">
                <a:highlight>
                  <a:srgbClr val="E9FFF0"/>
                </a:highlight>
              </a:rPr>
              <a:t>JAVA</a:t>
            </a:r>
            <a:r>
              <a:rPr lang="zh-CN" altLang="en-US" sz="2400" dirty="0">
                <a:highlight>
                  <a:srgbClr val="E9FFF0"/>
                </a:highlight>
              </a:rPr>
              <a:t>的可用</a:t>
            </a:r>
            <a:r>
              <a:rPr lang="en-US" altLang="zh-CN" sz="2400" dirty="0">
                <a:highlight>
                  <a:srgbClr val="E9FFF0"/>
                </a:highlight>
              </a:rPr>
              <a:t>ODBC,JAVA</a:t>
            </a:r>
            <a:r>
              <a:rPr lang="zh-CN" altLang="en-US" sz="2400" dirty="0">
                <a:highlight>
                  <a:srgbClr val="E9FFF0"/>
                </a:highlight>
              </a:rPr>
              <a:t>用</a:t>
            </a:r>
            <a:r>
              <a:rPr lang="en-US" altLang="zh-CN" sz="2400" dirty="0">
                <a:highlight>
                  <a:srgbClr val="E9FFF0"/>
                </a:highlight>
              </a:rPr>
              <a:t>JDBC</a:t>
            </a:r>
            <a:endParaRPr lang="zh-CN" altLang="en-US" sz="2400" dirty="0">
              <a:highlight>
                <a:srgbClr val="E9FFF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229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5870575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6121400" y="981075"/>
            <a:ext cx="3022600" cy="266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7030A0"/>
                </a:solidFill>
                <a:latin typeface="+mn-lt"/>
              </a:rPr>
              <a:t>1) Connect  is a Source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7030A0"/>
                </a:solidFill>
                <a:latin typeface="+mn-lt"/>
              </a:rPr>
              <a:t>2) Using: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CONNECT 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SQL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commit / rollback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DISCONNECT </a:t>
            </a:r>
          </a:p>
        </p:txBody>
      </p:sp>
      <p:pic>
        <p:nvPicPr>
          <p:cNvPr id="7169" name="Picture 1" descr="C:\Users\sony\AppData\Roaming\Tencent\Users\707040442\QQ\WinTemp\RichOle\HBVLJQR[I5VNCS)J17CI1`N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75075"/>
            <a:ext cx="7621587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19672" y="4257542"/>
            <a:ext cx="6408712" cy="467602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09600" indent="-609600"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defRPr/>
            </a:pPr>
            <a:r>
              <a:rPr lang="zh-CN" altLang="en-US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控制面板</a:t>
            </a:r>
            <a:r>
              <a:rPr lang="en-US" altLang="zh-CN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管理工具</a:t>
            </a:r>
            <a:r>
              <a:rPr lang="en-US" altLang="zh-CN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数据源</a:t>
            </a:r>
            <a:r>
              <a:rPr lang="en-US" altLang="zh-CN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(ODBC)/ODBC</a:t>
            </a:r>
            <a:r>
              <a:rPr lang="zh-CN" altLang="en-US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数据源管理器</a:t>
            </a:r>
            <a:r>
              <a:rPr lang="en-US" altLang="zh-CN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69350" name="Rectangle 6"/>
          <p:cNvSpPr>
            <a:spLocks noChangeArrowheads="1"/>
          </p:cNvSpPr>
          <p:nvPr/>
        </p:nvSpPr>
        <p:spPr bwMode="auto">
          <a:xfrm>
            <a:off x="142844" y="980206"/>
            <a:ext cx="9001156" cy="5545138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" rIns="36000"/>
          <a:lstStyle/>
          <a:p>
            <a:pPr marL="288290" indent="-252095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[6]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Example 5.1.1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the program prompts a user repeately input a </a:t>
            </a:r>
            <a:r>
              <a:rPr lang="en-US" altLang="zh-CN" sz="2000" i="1" dirty="0" err="1">
                <a:solidFill>
                  <a:srgbClr val="C00000"/>
                </a:solidFill>
                <a:latin typeface="+mn-lt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 and replies by printing its </a:t>
            </a:r>
            <a:r>
              <a:rPr lang="en-US" altLang="zh-CN" sz="2000" i="1" dirty="0">
                <a:solidFill>
                  <a:srgbClr val="C00000"/>
                </a:solidFill>
                <a:latin typeface="+mn-lt"/>
              </a:rPr>
              <a:t>cname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 and </a:t>
            </a:r>
            <a:r>
              <a:rPr lang="en-US" altLang="zh-CN" sz="2000" i="1" dirty="0">
                <a:solidFill>
                  <a:srgbClr val="C00000"/>
                </a:solidFill>
                <a:latin typeface="+mn-lt"/>
              </a:rPr>
              <a:t>discount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, halting when user input an empty string</a:t>
            </a:r>
          </a:p>
          <a:p>
            <a:pPr marL="609600" indent="-609600" eaLnBrk="1" hangingPunct="1">
              <a:spcBef>
                <a:spcPts val="3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&lt;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stdio.h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        	     	     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/*Header for prompted-input function*/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“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prompt.h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         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/*Head of DBS’s SQLCA structure*/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cid_prompt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[]=“ Please input customer id: ”;</a:t>
            </a:r>
          </a:p>
          <a:p>
            <a:pPr marL="609600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int main()</a:t>
            </a:r>
          </a:p>
          <a:p>
            <a:pPr marL="609600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{	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[5],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[14],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user_name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[20],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user_pwd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[20];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  <a:r>
              <a:rPr lang="zh-CN" altLang="en-US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访问数据库的用户帐密，要查询的信息</a:t>
            </a:r>
            <a:endParaRPr lang="en-US" altLang="zh-CN" sz="20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float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9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9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9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9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9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9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9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9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9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9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9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9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9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9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9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69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9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9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9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9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9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69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9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9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69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69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9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6013" y="1916113"/>
            <a:ext cx="6911975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7030A0"/>
                </a:solidFill>
                <a:cs typeface="Times New Roman" panose="02020603050405020304" pitchFamily="18" charset="0"/>
              </a:rPr>
              <a:t>Chapter 5  </a:t>
            </a:r>
          </a:p>
          <a:p>
            <a:pPr algn="ctr" eaLnBrk="1" hangingPunct="1">
              <a:defRPr/>
            </a:pPr>
            <a:r>
              <a:rPr lang="en-US" sz="3200" dirty="0">
                <a:solidFill>
                  <a:srgbClr val="7030A0"/>
                </a:solidFill>
                <a:cs typeface="Times New Roman" panose="02020603050405020304" pitchFamily="18" charset="0"/>
              </a:rPr>
              <a:t>Programming to access a Database </a:t>
            </a: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1690637" y="3357563"/>
            <a:ext cx="6481763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 Introduction to Embedded  SQL in C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 Common Embedded SQL Statements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 Condition handling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 Programming for Transactions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  Procedural SQL Programs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55576" y="34921"/>
            <a:ext cx="8136903" cy="16684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1" lang="en-US" altLang="zh-CN" sz="36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</a:rPr>
              <a:t>Database Principles,      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kumimoji="1" lang="en-US" altLang="zh-CN" sz="36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</a:rPr>
              <a:t>       Programming  and  Performance</a:t>
            </a:r>
            <a:endParaRPr lang="en-US" altLang="zh-CN" sz="36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线形标注 1 1"/>
          <p:cNvSpPr/>
          <p:nvPr/>
        </p:nvSpPr>
        <p:spPr bwMode="auto">
          <a:xfrm>
            <a:off x="7236296" y="3861048"/>
            <a:ext cx="1659531" cy="336407"/>
          </a:xfrm>
          <a:prstGeom prst="borderCallout1">
            <a:avLst>
              <a:gd name="adj1" fmla="val 41066"/>
              <a:gd name="adj2" fmla="val -21862"/>
              <a:gd name="adj3" fmla="val 43005"/>
              <a:gd name="adj4" fmla="val -4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Embedded SQL</a:t>
            </a:r>
            <a:endParaRPr lang="zh-CN" altLang="en-US" sz="1600" i="1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  <p:sp>
        <p:nvSpPr>
          <p:cNvPr id="6" name="线形标注 1 1"/>
          <p:cNvSpPr/>
          <p:nvPr/>
        </p:nvSpPr>
        <p:spPr bwMode="auto">
          <a:xfrm>
            <a:off x="7236296" y="4437112"/>
            <a:ext cx="1659531" cy="326357"/>
          </a:xfrm>
          <a:prstGeom prst="borderCallout1">
            <a:avLst>
              <a:gd name="adj1" fmla="val 51164"/>
              <a:gd name="adj2" fmla="val -19499"/>
              <a:gd name="adj3" fmla="val 51246"/>
              <a:gd name="adj4" fmla="val -160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VC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与</a:t>
            </a:r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SQL</a:t>
            </a:r>
            <a:r>
              <a:rPr lang="zh-CN" altLang="en-US" sz="1600" i="1">
                <a:solidFill>
                  <a:srgbClr val="C00000"/>
                </a:solidFill>
                <a:ea typeface="等线" panose="02010600030101010101" pitchFamily="2" charset="-122"/>
              </a:rPr>
              <a:t>通信</a:t>
            </a:r>
            <a:endParaRPr lang="zh-CN" altLang="en-US" sz="1600" i="1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  <p:sp>
        <p:nvSpPr>
          <p:cNvPr id="7" name="线形标注 1 1"/>
          <p:cNvSpPr/>
          <p:nvPr/>
        </p:nvSpPr>
        <p:spPr bwMode="auto">
          <a:xfrm>
            <a:off x="7000062" y="5229200"/>
            <a:ext cx="1892418" cy="326357"/>
          </a:xfrm>
          <a:prstGeom prst="borderCallout1">
            <a:avLst>
              <a:gd name="adj1" fmla="val 54816"/>
              <a:gd name="adj2" fmla="val 314"/>
              <a:gd name="adj3" fmla="val 53992"/>
              <a:gd name="adj4" fmla="val -1559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SQL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并发访问</a:t>
            </a:r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DB</a:t>
            </a:r>
            <a:endParaRPr lang="zh-CN" altLang="en-US" sz="1600" i="1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0374" name="Rectangle 6"/>
          <p:cNvSpPr>
            <a:spLocks noChangeArrowheads="1"/>
          </p:cNvSpPr>
          <p:nvPr/>
        </p:nvSpPr>
        <p:spPr bwMode="auto">
          <a:xfrm>
            <a:off x="57785" y="909786"/>
            <a:ext cx="9050719" cy="55435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zh-CN" sz="2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whenever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sqlerror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goto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i="1" noProof="1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report-error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;		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/*error condition*/ </a:t>
            </a:r>
          </a:p>
          <a:p>
            <a:pPr marL="609600" indent="-609600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400" noProof="1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LT</a:t>
            </a:r>
            <a:r>
              <a:rPr lang="zh-CN" altLang="en-US" sz="1400" noProof="1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如果</a:t>
            </a:r>
            <a:r>
              <a:rPr lang="en-US" altLang="zh-CN" sz="1400" noProof="1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sqleeror</a:t>
            </a:r>
            <a:r>
              <a:rPr lang="zh-CN" altLang="en-US" sz="1400" noProof="1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成立就跳转到</a:t>
            </a:r>
            <a:r>
              <a:rPr lang="en-US" altLang="zh-CN" sz="1400" noProof="1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repoter-error</a:t>
            </a:r>
            <a:endParaRPr lang="en-US" altLang="zh-CN" sz="1600" noProof="1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whenever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not found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goto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i="1" noProof="1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not-found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; 		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/*not found condition*/ 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strcpy(user_name, "Scott");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algn="just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strcpy(user_pwd, "Tiger");	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connect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:user_name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to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CAP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identified by 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:user_pwd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;  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</a:t>
            </a:r>
            <a:r>
              <a:rPr lang="en-US" altLang="zh-CN" sz="1200" dirty="0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Oracle’s connect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*/</a:t>
            </a:r>
            <a:endParaRPr lang="en-US" altLang="zh-CN" sz="20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 	while (prompt(cid_prompt,1,cust_id,4))&gt;0)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 	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/*Get input of “cust_id”, is it empty?*/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   { 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select</a:t>
            </a:r>
            <a:r>
              <a:rPr lang="en-US" altLang="zh-CN" sz="2000" noProof="1">
                <a:solidFill>
                  <a:srgbClr val="FF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cname, discnt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into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:cust_name, :cust_discnt </a:t>
            </a:r>
          </a:p>
          <a:p>
            <a:pPr marL="609600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				      </a:t>
            </a:r>
            <a:r>
              <a:rPr lang="en-US" altLang="zh-CN" sz="2000" noProof="1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from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customers </a:t>
            </a:r>
            <a:r>
              <a:rPr lang="en-US" altLang="zh-CN" sz="2000" noProof="1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where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cid = :cust_id;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     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commit work 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;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LT</a:t>
            </a:r>
            <a:r>
              <a:rPr lang="zh-CN" altLang="en-US" sz="2000" noProof="1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放开数据库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  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/*</a:t>
            </a:r>
            <a:r>
              <a:rPr lang="en-US" altLang="zh-CN" sz="1400" noProof="1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Transaction end 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&amp; </a:t>
            </a:r>
            <a:r>
              <a:rPr lang="en-US" altLang="zh-CN" sz="1400" noProof="1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release read lock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*/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	     if sqlca.sqlcode=0 then  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printf ("Customer name is %s, 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				discount is %5.1f\n", cust_name,  cust_discnt);</a:t>
            </a:r>
          </a:p>
          <a:p>
            <a:pPr marL="609600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		continue;</a:t>
            </a:r>
          </a:p>
          <a:p>
            <a:pPr marL="609600" indent="-609600" eaLnBrk="1" hangingPunct="1">
              <a:lnSpc>
                <a:spcPts val="3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    not-found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(“Can’t find customer %s”,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marL="609600" indent="-609600" eaLnBrk="1" hangingPunct="1">
              <a:lnSpc>
                <a:spcPts val="3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}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 while*/</a:t>
            </a:r>
            <a:endParaRPr lang="en-US" altLang="zh-CN" sz="20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0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0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0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0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0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0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0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0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0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0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0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0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0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0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0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03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03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03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03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03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03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03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03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03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572422" name="Rectangle 6"/>
          <p:cNvSpPr>
            <a:spLocks noChangeArrowheads="1"/>
          </p:cNvSpPr>
          <p:nvPr/>
        </p:nvSpPr>
        <p:spPr bwMode="auto">
          <a:xfrm>
            <a:off x="80645" y="1000109"/>
            <a:ext cx="8991949" cy="257176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exec sql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release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</a:t>
            </a:r>
            <a:r>
              <a:rPr lang="en-US" altLang="zh-CN" sz="1400" dirty="0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Oracle’s disconnect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*/</a:t>
            </a:r>
            <a:r>
              <a:rPr lang="en-US" altLang="zh-CN" sz="14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oracle</a:t>
            </a:r>
            <a:r>
              <a:rPr lang="zh-CN" altLang="en-US" sz="14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没有</a:t>
            </a:r>
            <a:r>
              <a:rPr lang="en-US" altLang="zh-CN" sz="1400" dirty="0" err="1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disconect</a:t>
            </a:r>
            <a:endParaRPr lang="en-US" altLang="zh-CN" sz="16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1066800" lvl="1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/*use: exec sql commit work; or exec </a:t>
            </a:r>
            <a:r>
              <a:rPr lang="en-US" altLang="zh-CN" sz="1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 disconnect current;*/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return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/*Indicate success of program*/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     report-error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print_dberror();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/*Print out error message*/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exec sql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rollback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release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</a:t>
            </a:r>
            <a:r>
              <a:rPr lang="en-US" altLang="zh-CN" sz="1400" dirty="0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Oracle’s disconnect from DB in error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return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/*Indicate failure of program*/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}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4450" y="3501008"/>
            <a:ext cx="89916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19455" indent="-358775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zh-CN" sz="2400" noProof="1">
                <a:solidFill>
                  <a:srgbClr val="FFFF00"/>
                </a:solidFill>
                <a:latin typeface="+mn-lt"/>
                <a:ea typeface="楷体_GB2312" panose="02010609030101010101" pitchFamily="49" charset="-122"/>
              </a:rPr>
              <a:t> </a:t>
            </a:r>
            <a:r>
              <a:rPr lang="zh-CN" altLang="zh-CN" sz="24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 </a:t>
            </a:r>
            <a:r>
              <a:rPr lang="en-US" altLang="zh-CN" sz="22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[7] Character &amp; String in </a:t>
            </a:r>
            <a:r>
              <a:rPr lang="en-US" altLang="zh-CN" sz="2200" i="1" noProof="1">
                <a:solidFill>
                  <a:srgbClr val="C00000"/>
                </a:solidFill>
                <a:latin typeface="+mn-lt"/>
                <a:ea typeface="楷体_GB2312" panose="02010609030101010101" pitchFamily="49" charset="-122"/>
              </a:rPr>
              <a:t>DBMS</a:t>
            </a:r>
            <a:r>
              <a:rPr lang="en-US" altLang="zh-CN" sz="22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 and in </a:t>
            </a:r>
            <a:r>
              <a:rPr lang="en-US" altLang="zh-CN" sz="2200" i="1" noProof="1">
                <a:solidFill>
                  <a:srgbClr val="C00000"/>
                </a:solidFill>
                <a:latin typeface="+mn-lt"/>
                <a:ea typeface="楷体_GB2312" panose="02010609030101010101" pitchFamily="49" charset="-122"/>
              </a:rPr>
              <a:t>C</a:t>
            </a:r>
          </a:p>
          <a:p>
            <a:pPr lvl="1" eaLnBrk="1" hangingPunct="1"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char(5)  in C, 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always contain ‘\0’ as end flag.</a:t>
            </a:r>
            <a:r>
              <a:rPr lang="en-US" altLang="zh-CN" noProof="1">
                <a:solidFill>
                  <a:srgbClr val="002060"/>
                </a:solidFill>
                <a:latin typeface="Tahoma" panose="020B0604030504040204" pitchFamily="34" charset="0"/>
                <a:ea typeface="楷体_GB2312" panose="02010609030101010101" pitchFamily="49" charset="-122"/>
              </a:rPr>
              <a:t> </a:t>
            </a:r>
          </a:p>
          <a:p>
            <a:pPr lvl="1" eaLnBrk="1" hangingPunct="1">
              <a:spcBef>
                <a:spcPts val="3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in DB</a:t>
            </a:r>
            <a:r>
              <a:rPr lang="zh-CN" altLang="en-US" sz="20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zh-CN" altLang="en-US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分 两种类型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	char(5)   </a:t>
            </a:r>
            <a:r>
              <a:rPr lang="en-US" altLang="zh-CN" sz="1800" i="1" noProof="1">
                <a:solidFill>
                  <a:srgbClr val="C00000"/>
                </a:solidFill>
                <a:latin typeface="Tahoma" panose="020B0604030504040204" pitchFamily="34" charset="0"/>
                <a:ea typeface="楷体_GB2312" panose="02010609030101010101" pitchFamily="49" charset="-122"/>
                <a:cs typeface="Tahoma" panose="020B0604030504040204" pitchFamily="34" charset="0"/>
              </a:rPr>
              <a:t>and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varchar(5)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000" noProof="1">
              <a:solidFill>
                <a:srgbClr val="00206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lvl="1" eaLnBrk="1" hangingPunct="1">
              <a:spcBef>
                <a:spcPts val="3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故</a:t>
            </a:r>
            <a:r>
              <a:rPr lang="zh-CN" altLang="zh-CN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: </a:t>
            </a:r>
            <a:r>
              <a:rPr lang="zh-CN" altLang="en-US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嵌入了 </a:t>
            </a:r>
            <a:r>
              <a:rPr lang="en-US" altLang="zh-CN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SQL </a:t>
            </a:r>
            <a:r>
              <a:rPr lang="zh-CN" altLang="en-US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的 </a:t>
            </a:r>
            <a:r>
              <a:rPr lang="en-US" altLang="zh-CN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C </a:t>
            </a:r>
            <a:r>
              <a:rPr lang="zh-CN" altLang="en-US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程序里，两种语言之间字符赋值，可能有变数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noProof="1">
                <a:solidFill>
                  <a:schemeClr val="folHlink"/>
                </a:solidFill>
                <a:latin typeface="+mn-lt"/>
                <a:ea typeface="楷体_GB2312" panose="02010609030101010101" pitchFamily="49" charset="-122"/>
              </a:rPr>
              <a:t>   </a:t>
            </a:r>
            <a:r>
              <a:rPr lang="zh-CN" altLang="zh-CN" sz="24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[</a:t>
            </a:r>
            <a:r>
              <a:rPr lang="en-US" altLang="zh-CN" sz="22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8] function: </a:t>
            </a:r>
            <a:r>
              <a:rPr lang="en-US" altLang="zh-CN" sz="20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Prompt ,  Print_dberror </a:t>
            </a:r>
            <a:r>
              <a:rPr lang="en-US" altLang="en-US" sz="20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（</a:t>
            </a:r>
            <a:r>
              <a:rPr lang="en-US" altLang="zh-CN" sz="20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See Appendix B, p.735</a:t>
            </a:r>
            <a:r>
              <a:rPr lang="en-US" altLang="en-US" sz="20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）</a:t>
            </a: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33056"/>
            <a:ext cx="25717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857750"/>
            <a:ext cx="3214688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4857750"/>
            <a:ext cx="1928813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6388" name="Rectangle 6"/>
          <p:cNvSpPr>
            <a:spLocks noChangeArrowheads="1"/>
          </p:cNvSpPr>
          <p:nvPr/>
        </p:nvSpPr>
        <p:spPr bwMode="auto">
          <a:xfrm>
            <a:off x="147661" y="1571161"/>
            <a:ext cx="8744819" cy="93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03555" indent="-3238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2.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Multiple Rows in SQL 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400" i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.</a:t>
            </a:r>
            <a:r>
              <a:rPr lang="en-US" altLang="zh-CN" sz="2400" dirty="0">
                <a:solidFill>
                  <a:srgbClr val="0070C0"/>
                </a:solidFill>
                <a:latin typeface="+mn-lt"/>
              </a:rPr>
              <a:t>  </a:t>
            </a: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One row in C</a:t>
            </a:r>
          </a:p>
          <a:p>
            <a:pPr lvl="1" eaLnBrk="1" hangingPunct="1">
              <a:spcBef>
                <a:spcPts val="600"/>
              </a:spcBef>
              <a:buClr>
                <a:srgbClr val="7030A0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Relationship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between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Host-Language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741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01" y="2752143"/>
            <a:ext cx="6240780" cy="13249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2413198" y="2752140"/>
            <a:ext cx="2316534" cy="132493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Tahoma" panose="020B0604030504040204" pitchFamily="34" charset="0"/>
              <a:ea typeface="楷体_GB2312" panose="02010609030101010101" pitchFamily="49" charset="-122"/>
            </a:endParaRPr>
          </a:p>
        </p:txBody>
      </p:sp>
      <p:cxnSp>
        <p:nvCxnSpPr>
          <p:cNvPr id="7" name="直接箭头连接符 6"/>
          <p:cNvCxnSpPr>
            <a:stCxn id="17414" idx="3"/>
          </p:cNvCxnSpPr>
          <p:nvPr/>
        </p:nvCxnSpPr>
        <p:spPr>
          <a:xfrm flipV="1">
            <a:off x="7091181" y="3400211"/>
            <a:ext cx="628335" cy="14396"/>
          </a:xfrm>
          <a:prstGeom prst="straightConnector1">
            <a:avLst/>
          </a:prstGeom>
          <a:noFill/>
          <a:ln w="571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9" name="流程图: 磁盘 8"/>
          <p:cNvSpPr/>
          <p:nvPr/>
        </p:nvSpPr>
        <p:spPr bwMode="auto">
          <a:xfrm>
            <a:off x="7719516" y="3083356"/>
            <a:ext cx="740916" cy="676895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DB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4897409" y="3400211"/>
            <a:ext cx="1330402" cy="6492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Tahoma" panose="020B060403050404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8806" y="912980"/>
            <a:ext cx="5113274" cy="461665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Data by</a:t>
            </a:r>
            <a:r>
              <a:rPr lang="zh-CN" alt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zh-CN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97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129" y="708025"/>
            <a:ext cx="561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07951" y="4581128"/>
            <a:ext cx="86405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66725" indent="-287655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ts val="26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向主语言传递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执行状态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，用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SQL Communication Area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(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) 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或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Indicator Variable</a:t>
            </a:r>
            <a:endParaRPr lang="zh-CN" altLang="en-US" sz="2000" dirty="0">
              <a:solidFill>
                <a:srgbClr val="C00000"/>
              </a:solidFill>
              <a:latin typeface="+mn-lt"/>
            </a:endParaRPr>
          </a:p>
          <a:p>
            <a:pPr lvl="1" eaLnBrk="1" hangingPunct="1">
              <a:lnSpc>
                <a:spcPts val="3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主语言向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提供参数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Host Variable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；</a:t>
            </a:r>
            <a:endParaRPr lang="en-US" altLang="zh-CN" sz="2000" dirty="0">
              <a:solidFill>
                <a:srgbClr val="002060"/>
              </a:solidFill>
              <a:latin typeface="+mn-lt"/>
            </a:endParaRPr>
          </a:p>
          <a:p>
            <a:pPr marL="179070" lvl="1" indent="0" eaLnBrk="1" hangingPunct="1">
              <a:lnSpc>
                <a:spcPts val="2800"/>
              </a:lnSpc>
              <a:spcBef>
                <a:spcPts val="0"/>
              </a:spcBef>
              <a:buClr>
                <a:schemeClr val="fol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     SQL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将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对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DB 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的处理结果</a:t>
            </a:r>
            <a:r>
              <a:rPr lang="en-US" altLang="zh-CN" sz="1400" dirty="0">
                <a:solidFill>
                  <a:schemeClr val="folHlink"/>
                </a:solidFill>
                <a:latin typeface="+mn-lt"/>
              </a:rPr>
              <a:t>(</a:t>
            </a:r>
            <a:r>
              <a:rPr lang="zh-CN" altLang="en-US" sz="1400" dirty="0">
                <a:solidFill>
                  <a:schemeClr val="folHlink"/>
                </a:solidFill>
                <a:latin typeface="+mn-lt"/>
              </a:rPr>
              <a:t>集合</a:t>
            </a:r>
            <a:r>
              <a:rPr lang="en-US" altLang="zh-CN" sz="1400" dirty="0">
                <a:solidFill>
                  <a:schemeClr val="folHlink"/>
                </a:solidFill>
                <a:latin typeface="+mn-lt"/>
              </a:rPr>
              <a:t>)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 交给 主语言时，用 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Host Variable 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和 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Cursor</a:t>
            </a:r>
            <a:endParaRPr lang="en-US" altLang="zh-CN" sz="20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2" name="矩形: 圆角 1"/>
          <p:cNvSpPr/>
          <p:nvPr/>
        </p:nvSpPr>
        <p:spPr bwMode="auto">
          <a:xfrm>
            <a:off x="5003427" y="2801027"/>
            <a:ext cx="1008360" cy="500063"/>
          </a:xfrm>
          <a:prstGeom prst="roundRect">
            <a:avLst/>
          </a:prstGeom>
          <a:ln w="38100">
            <a:solidFill>
              <a:srgbClr val="0438DE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Cursor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6" grpId="0" bldLvl="0" animBg="1"/>
      <p:bldP spid="9" grpId="0" animBg="1"/>
      <p:bldP spid="11" grpId="0" bldLvl="0" animBg="1"/>
      <p:bldP spid="12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5494" name="Rectangle 6"/>
          <p:cNvSpPr>
            <a:spLocks noChangeArrowheads="1"/>
          </p:cNvSpPr>
          <p:nvPr/>
        </p:nvSpPr>
        <p:spPr bwMode="auto">
          <a:xfrm>
            <a:off x="142875" y="908720"/>
            <a:ext cx="8931275" cy="59492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2.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Multiple Rows in SQL 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One row in C</a:t>
            </a:r>
            <a:endParaRPr lang="en-US" altLang="zh-CN" sz="2400" dirty="0">
              <a:solidFill>
                <a:srgbClr val="0070C0"/>
              </a:solidFill>
              <a:latin typeface="+mn-lt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[1] SQLCA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“结构类型”的系统变量，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ORACLE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中定义为</a:t>
            </a:r>
            <a:endParaRPr lang="zh-CN" altLang="en-US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990600" lvl="1" indent="-533400" eaLnBrk="1" hangingPunct="1"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struct sqlca { char sqlcacaid[8];</a:t>
            </a: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long sqlcabc;</a:t>
            </a: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long sqlcode;			</a:t>
            </a: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</a:rPr>
              <a:t>/* state  value of sql process */</a:t>
            </a:r>
            <a:endParaRPr lang="en-US" altLang="zh-CN" sz="14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struct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sqlerrm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{unsigned short sqlerrml; char sqlerrmc[70];};      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/*error codes of </a:t>
            </a:r>
            <a:r>
              <a:rPr lang="en-US" altLang="zh-CN" sz="1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*/</a:t>
            </a:r>
            <a:endParaRPr lang="en-US" altLang="zh-CN" sz="1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char sqlerrp[8];</a:t>
            </a: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long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sqlerrd[6]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	        		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 rows number of sql process*/</a:t>
            </a:r>
            <a:endParaRPr lang="en-US" altLang="zh-CN" sz="1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char sqlwarn[8];</a:t>
            </a: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char sqlext[8];    };</a:t>
            </a:r>
          </a:p>
          <a:p>
            <a:pPr marL="720090" lvl="2" indent="-288290" eaLnBrk="1" hangingPunct="1">
              <a:spcBef>
                <a:spcPts val="1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使用前，先在主程序中声明</a:t>
            </a:r>
            <a:r>
              <a:rPr lang="en-US" altLang="zh-CN" sz="1800" i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zh-CN" altLang="en-US" sz="1800" i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通信区标识符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sql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(sqlca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属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DBMS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已定义、默认的系统结构变量名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</a:p>
          <a:p>
            <a:pPr marL="720090" lvl="3" indent="-288290" eaLnBrk="1" hangingPunct="1">
              <a:spcBef>
                <a:spcPts val="1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要操作多个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时，可声明</a:t>
            </a:r>
            <a:r>
              <a:rPr lang="zh-CN" altLang="en-US" sz="1800" i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新的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通信区标识符：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系统中有多个数据库</a:t>
            </a:r>
          </a:p>
          <a:p>
            <a:pPr marL="107950" indent="-609600"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sqlcb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;	(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16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说明同结构的其它“通讯区标识”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</a:p>
          <a:p>
            <a:pPr marL="107950" indent="-609600"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sqlcb;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  <a:r>
              <a:rPr lang="zh-CN" altLang="en-US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复制一份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SQLCA</a:t>
            </a:r>
            <a:r>
              <a:rPr lang="zh-CN" altLang="en-US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至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SQLCB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323529" y="908720"/>
            <a:ext cx="8712522" cy="302433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467995" lvl="2" indent="-288290" eaLnBrk="1" hangingPunct="1">
              <a:spcBef>
                <a:spcPts val="18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结构中的常用域：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536575" lvl="3" eaLnBrk="1" hangingPunct="1">
              <a:spcBef>
                <a:spcPts val="600"/>
              </a:spcBef>
              <a:buClr>
                <a:schemeClr val="fol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(1)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存放当前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句执行后的状况，有三种可能值：</a:t>
            </a:r>
          </a:p>
          <a:p>
            <a:pPr marL="1162050" lvl="2" indent="-1905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Arial" panose="020B0604020202020204" pitchFamily="34" charset="0"/>
              <a:buChar char="•"/>
              <a:tabLst>
                <a:tab pos="1162050" algn="l"/>
              </a:tabLst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=0: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代表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Success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即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句执行成功，说明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buffer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中有数据可用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162050" lvl="2" indent="-1905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Arial" panose="020B0604020202020204" pitchFamily="34" charset="0"/>
              <a:buChar char="•"/>
              <a:tabLst>
                <a:tab pos="1162050" algn="l"/>
              </a:tabLst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&gt;0: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代表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not found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即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句执行成功，但结果为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null</a:t>
            </a:r>
          </a:p>
          <a:p>
            <a:pPr marL="1162050" lvl="2" indent="-1905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Arial" panose="020B0604020202020204" pitchFamily="34" charset="0"/>
              <a:buChar char="•"/>
              <a:tabLst>
                <a:tab pos="1162050" algn="l"/>
              </a:tabLst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&lt;0: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代表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sqlwarning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error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程序或系统故障，错误码含义见子域</a:t>
            </a:r>
            <a:r>
              <a:rPr lang="en-US" altLang="zh-CN" sz="16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sqlca.sqlerrm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</a:p>
          <a:p>
            <a:pPr marL="514350" lvl="1" eaLnBrk="1" hangingPunct="1">
              <a:spcBef>
                <a:spcPts val="600"/>
              </a:spcBef>
              <a:buClr>
                <a:schemeClr val="folHlink"/>
              </a:buClr>
              <a:buSzPct val="90000"/>
              <a:tabLst>
                <a:tab pos="1162050" algn="l"/>
              </a:tabLst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(2)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Sqlca.sqlerrd[2]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当前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DML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语句执行后，处理的数据行数。</a:t>
            </a:r>
          </a:p>
          <a:p>
            <a:pPr marL="539750" lvl="1" indent="-288290" eaLnBrk="1" hangingPunct="1">
              <a:lnSpc>
                <a:spcPct val="15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Note: DBMS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产品不同 </a:t>
            </a:r>
            <a:r>
              <a:rPr lang="en-US" altLang="zh-CN" sz="1800" dirty="0" err="1">
                <a:solidFill>
                  <a:srgbClr val="002060"/>
                </a:solidFill>
                <a:latin typeface="+mn-lt"/>
              </a:rPr>
              <a:t>Sqlca.sqlcode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 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的取值和意义会有差异。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975" y="3933056"/>
            <a:ext cx="898207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19455" indent="-287655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Getting Error Messages from the Database</a:t>
            </a:r>
          </a:p>
          <a:p>
            <a:pPr marL="717550" lvl="1" indent="-285750" eaLnBrk="1" hangingPunct="1">
              <a:lnSpc>
                <a:spcPts val="28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查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DBMS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产品的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结构，找反映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执行状态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的域名；关注其取值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717550" lvl="1" indent="-285750" eaLnBrk="1" hangingPunct="1">
              <a:lnSpc>
                <a:spcPts val="28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找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中表示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error”</a:t>
            </a:r>
            <a:r>
              <a:rPr lang="zh-CN" altLang="en-US" sz="18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code &amp; meaning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的域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后</a:t>
            </a:r>
            <a:r>
              <a:rPr lang="zh-CN" altLang="en-US" sz="14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检测执行状态值，作相应处理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717550" lvl="1" indent="-285750" eaLnBrk="1" hangingPunct="1">
              <a:lnSpc>
                <a:spcPts val="28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ORACLE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sqlca.sqlerrm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返回有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Error Massage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；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或调用 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ORACLE 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的函数 </a:t>
            </a:r>
            <a:r>
              <a:rPr lang="en-US" altLang="zh-CN" sz="18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Print_dberror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()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可给出 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Error Massage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81075"/>
            <a:ext cx="9232265" cy="57327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9705" y="980440"/>
            <a:ext cx="8903335" cy="56184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560" y="980440"/>
            <a:ext cx="9116060" cy="58026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560" y="908685"/>
            <a:ext cx="9085580" cy="58972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6830" y="980440"/>
            <a:ext cx="8908415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60648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SQL</a:t>
            </a:r>
            <a:r>
              <a:rPr lang="zh-CN" altLang="en-US" dirty="0"/>
              <a:t>的局限性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5856" y="2746576"/>
            <a:ext cx="2069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</a:rPr>
              <a:t>WHY</a:t>
            </a:r>
            <a:r>
              <a:rPr lang="zh-CN" altLang="en-US" sz="4800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1680" y="27465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61038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3769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8566" name="Rectangle 6"/>
          <p:cNvSpPr>
            <a:spLocks noChangeArrowheads="1"/>
          </p:cNvSpPr>
          <p:nvPr/>
        </p:nvSpPr>
        <p:spPr bwMode="auto">
          <a:xfrm>
            <a:off x="142875" y="908720"/>
            <a:ext cx="8909050" cy="558958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[3] Host variable </a:t>
            </a:r>
            <a:r>
              <a:rPr lang="en-US" altLang="zh-CN" sz="1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600" b="0" dirty="0">
                <a:solidFill>
                  <a:schemeClr val="folHlink"/>
                </a:solidFill>
                <a:latin typeface="Times New Roman" panose="02020603050405020304" pitchFamily="18" charset="0"/>
              </a:rPr>
              <a:t>主变量</a:t>
            </a:r>
            <a:r>
              <a:rPr lang="en-US" altLang="zh-CN" sz="1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)</a:t>
            </a:r>
            <a:endParaRPr lang="en-US" altLang="zh-CN" sz="1600" b="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ct val="2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b="0" dirty="0">
                <a:solidFill>
                  <a:srgbClr val="FFFF00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①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Definition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Host Language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there are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Three Types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of  Host vars.</a:t>
            </a:r>
            <a:endParaRPr lang="en-US" altLang="zh-CN" sz="2000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899795" lvl="1" indent="-288290" eaLnBrk="1" hangingPunct="1">
              <a:lnSpc>
                <a:spcPts val="3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Input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host variable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 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由主语言对其赋值，在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句中引用。 </a:t>
            </a:r>
            <a:endParaRPr lang="zh-CN" altLang="en-US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899795" lvl="1" indent="-288290" eaLnBrk="1" hangingPunct="1">
              <a:lnSpc>
                <a:spcPts val="3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Output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host variable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由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语句对其赋值，在主语言中引用。</a:t>
            </a:r>
          </a:p>
          <a:p>
            <a:pPr marL="899795" lvl="1" indent="-288290" eaLnBrk="1" hangingPunct="1">
              <a:lnSpc>
                <a:spcPts val="3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Indicator variable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指示变量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整型，跟在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(I/O) Host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之后</a:t>
            </a:r>
            <a:r>
              <a:rPr lang="zh-CN" altLang="en-US" sz="1800" dirty="0">
                <a:solidFill>
                  <a:srgbClr val="002060"/>
                </a:solidFill>
                <a:latin typeface="Tahoma" panose="020B0604030504040204" pitchFamily="34" charset="0"/>
              </a:rPr>
              <a:t>，用于“指示”</a:t>
            </a:r>
            <a:endParaRPr lang="en-US" altLang="zh-CN" sz="1800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612140" lvl="1" eaLnBrk="1" hangingPunct="1">
              <a:lnSpc>
                <a:spcPts val="2600"/>
              </a:lnSpc>
              <a:spcBef>
                <a:spcPts val="0"/>
              </a:spcBef>
              <a:buClr>
                <a:schemeClr val="folHlink"/>
              </a:buClr>
              <a:buSzPct val="65000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ahoma" panose="020B0604030504040204" pitchFamily="34" charset="0"/>
              </a:rPr>
              <a:t>							</a:t>
            </a:r>
            <a:r>
              <a:rPr lang="zh-CN" altLang="en-US" sz="1800" dirty="0">
                <a:solidFill>
                  <a:srgbClr val="002060"/>
                </a:solidFill>
                <a:latin typeface="Tahoma" panose="020B0604030504040204" pitchFamily="34" charset="0"/>
              </a:rPr>
              <a:t>主变量值的可用性。</a:t>
            </a:r>
            <a:endParaRPr lang="zh-CN" altLang="en-US" sz="2000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609600" indent="-609600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rgbClr val="002060"/>
                </a:solidFill>
                <a:latin typeface="Tahoma" panose="020B0604030504040204" pitchFamily="34" charset="0"/>
              </a:rPr>
              <a:t>   ②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说明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begin declare section;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char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c_dis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end declare section;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③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主变量、指示变量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用法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句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中以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冒号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(:)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为标志，且</a:t>
            </a:r>
            <a:r>
              <a:rPr lang="zh-CN" altLang="en-US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指示变量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应</a:t>
            </a:r>
            <a:r>
              <a:rPr lang="zh-CN" altLang="en-US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跟在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主变量之后。当它们所在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句执行后，由此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Indicator-Var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的值 确定前面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host-Var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之值的合法性、可用性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</a:p>
          <a:p>
            <a:pPr marL="742950" lvl="1" indent="-285750"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在主语言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中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使用，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不必加冒号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8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8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8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85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85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85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85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85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85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85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28770" name="Rectangle 2"/>
          <p:cNvSpPr>
            <a:spLocks noChangeArrowheads="1"/>
          </p:cNvSpPr>
          <p:nvPr/>
        </p:nvSpPr>
        <p:spPr bwMode="auto">
          <a:xfrm>
            <a:off x="196850" y="981075"/>
            <a:ext cx="8947150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0668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98525" indent="-287655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002060"/>
                </a:solidFill>
                <a:latin typeface="宋体" panose="02010600030101010101" pitchFamily="2" charset="-122"/>
              </a:rPr>
              <a:t>④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Eg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begin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declare section	</a:t>
            </a:r>
          </a:p>
          <a:p>
            <a:pPr lvl="1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c_dis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lvl="1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integer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lvl="1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end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declare section</a:t>
            </a:r>
          </a:p>
          <a:p>
            <a:pPr lvl="1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=‘c002’;</a:t>
            </a:r>
          </a:p>
          <a:p>
            <a:pPr lvl="1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into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c_dis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from customers </a:t>
            </a:r>
          </a:p>
          <a:p>
            <a:pPr lvl="1"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            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if (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==0)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(“The discount of %s is %d !\n”,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c_dis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    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……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⑤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Indicator var 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跟在某个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Host-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Varible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之后，指示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执行后，此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Host-Var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值的合法性。故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Indicator-Var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值也有三种可能。在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Oracle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中为：</a:t>
            </a:r>
          </a:p>
          <a:p>
            <a:pPr marL="953770" lvl="2" indent="-342900" eaLnBrk="1" hangingPunct="1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 0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not null, the value is assigned to the host-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varible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. </a:t>
            </a:r>
          </a:p>
          <a:p>
            <a:pPr marL="953770" lvl="2" indent="-342900" eaLnBrk="1" hangingPunct="1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 0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 truncated value is assigned to the host-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varible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</a:p>
          <a:p>
            <a:pPr marL="953770" lvl="2" indent="-342900" eaLnBrk="1" hangingPunct="1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 -1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is null, the host-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varible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value is not a meaningful. </a:t>
            </a:r>
          </a:p>
        </p:txBody>
      </p:sp>
      <p:sp>
        <p:nvSpPr>
          <p:cNvPr id="2" name="标注: 线形 1"/>
          <p:cNvSpPr/>
          <p:nvPr/>
        </p:nvSpPr>
        <p:spPr bwMode="auto">
          <a:xfrm>
            <a:off x="7380312" y="2633142"/>
            <a:ext cx="1650246" cy="357972"/>
          </a:xfrm>
          <a:prstGeom prst="borderCallout1">
            <a:avLst>
              <a:gd name="adj1" fmla="val 52654"/>
              <a:gd name="adj2" fmla="val -1694"/>
              <a:gd name="adj3" fmla="val 142260"/>
              <a:gd name="adj4" fmla="val -822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lvl="0" algn="ctr" eaLnBrk="1" hangingPunct="1"/>
            <a:r>
              <a:rPr lang="en-US" altLang="zh-CN" sz="16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Input Host-var</a:t>
            </a:r>
            <a:endParaRPr lang="zh-CN" altLang="en-US" sz="16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标注: 线形 5"/>
          <p:cNvSpPr/>
          <p:nvPr/>
        </p:nvSpPr>
        <p:spPr bwMode="auto">
          <a:xfrm>
            <a:off x="5003800" y="1916832"/>
            <a:ext cx="1728440" cy="337840"/>
          </a:xfrm>
          <a:prstGeom prst="borderCallout1">
            <a:avLst>
              <a:gd name="adj1" fmla="val 52654"/>
              <a:gd name="adj2" fmla="val -1694"/>
              <a:gd name="adj3" fmla="val 249144"/>
              <a:gd name="adj4" fmla="val -3672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lvl="0" algn="ctr" eaLnBrk="1" hangingPunct="1"/>
            <a:r>
              <a:rPr lang="en-US" altLang="zh-CN" sz="16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Output Host-var</a:t>
            </a:r>
            <a:endParaRPr lang="zh-CN" altLang="en-US" sz="16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标注: 线形 6"/>
          <p:cNvSpPr/>
          <p:nvPr/>
        </p:nvSpPr>
        <p:spPr bwMode="auto">
          <a:xfrm>
            <a:off x="5292080" y="2295302"/>
            <a:ext cx="1457498" cy="337840"/>
          </a:xfrm>
          <a:prstGeom prst="borderCallout1">
            <a:avLst>
              <a:gd name="adj1" fmla="val 52654"/>
              <a:gd name="adj2" fmla="val -1694"/>
              <a:gd name="adj3" fmla="val 133522"/>
              <a:gd name="adj4" fmla="val -18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Indicator var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8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8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8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8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87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87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87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87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9590" name="Rectangle 6"/>
          <p:cNvSpPr>
            <a:spLocks noChangeArrowheads="1"/>
          </p:cNvSpPr>
          <p:nvPr/>
        </p:nvSpPr>
        <p:spPr bwMode="auto">
          <a:xfrm>
            <a:off x="38100" y="908645"/>
            <a:ext cx="8998396" cy="54006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[4] Cursor(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游标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   </a:t>
            </a:r>
            <a:r>
              <a:rPr lang="en-US" altLang="zh-CN" sz="2400" dirty="0">
                <a:solidFill>
                  <a:srgbClr val="002060"/>
                </a:solidFill>
                <a:latin typeface="+mn-ea"/>
                <a:ea typeface="+mn-ea"/>
              </a:rPr>
              <a:t>①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Cursor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DBMS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为用户开设的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Data  buffer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，存放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的执行结果集，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buffer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中有一默认指针，供用户逐一访问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Data  Record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609600" indent="-609600" ea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Tahoma" panose="020B0604030504040204" pitchFamily="34" charset="0"/>
              </a:rPr>
              <a:t>    ②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Function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2060"/>
                </a:solidFill>
                <a:latin typeface="Tahoma" panose="020B0604030504040204" pitchFamily="34" charset="0"/>
              </a:rPr>
              <a:t>    ③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Using Method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four steps </a:t>
            </a: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 	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定义游标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(declare cursor)</a:t>
            </a: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b)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打开游标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(open cursor)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  <a:r>
              <a:rPr lang="zh-CN" altLang="en-US" sz="20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执行语句</a:t>
            </a:r>
            <a:endParaRPr lang="en-US" altLang="zh-CN" sz="20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循环体中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→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推进游标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(fetch cursor)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并将当前指向的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buffer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数据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放入主变量中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  <a:r>
              <a:rPr lang="zh-CN" altLang="en-US" sz="16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同时指针跳到下一个的位置</a:t>
            </a:r>
            <a:endParaRPr lang="en-US" altLang="zh-CN" sz="16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d)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关闭游标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(close cursor)</a:t>
            </a:r>
          </a:p>
        </p:txBody>
      </p:sp>
      <p:graphicFrame>
        <p:nvGraphicFramePr>
          <p:cNvPr id="1026" name="Object 12"/>
          <p:cNvGraphicFramePr>
            <a:graphicFrameLocks noChangeAspect="1"/>
          </p:cNvGraphicFramePr>
          <p:nvPr/>
        </p:nvGraphicFramePr>
        <p:xfrm>
          <a:off x="2411760" y="2294384"/>
          <a:ext cx="60880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03115" imgH="758825" progId="Visio.Drawing.11">
                  <p:embed/>
                </p:oleObj>
              </mc:Choice>
              <mc:Fallback>
                <p:oleObj r:id="rId3" imgW="4603115" imgH="758825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294384"/>
                        <a:ext cx="60880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Common Embedded SQL statements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81638" name="Rectangle 6"/>
          <p:cNvSpPr>
            <a:spLocks noChangeArrowheads="1"/>
          </p:cNvSpPr>
          <p:nvPr/>
        </p:nvSpPr>
        <p:spPr bwMode="auto">
          <a:xfrm>
            <a:off x="71438" y="1000125"/>
            <a:ext cx="9037066" cy="5029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1. Declare Cursor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FFFF00"/>
                </a:solidFill>
                <a:latin typeface="Tahoma" panose="020B0604030504040204" pitchFamily="34" charset="0"/>
              </a:rPr>
              <a:t>        </a:t>
            </a:r>
            <a:r>
              <a:rPr lang="en-US" altLang="zh-CN" sz="2200" dirty="0">
                <a:solidFill>
                  <a:srgbClr val="002060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declare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cursor_name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&gt;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cursor for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&lt;Subquery&gt; 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		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LT</a:t>
            </a:r>
            <a:r>
              <a:rPr lang="zh-CN" altLang="en-US" sz="22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是否只读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[</a:t>
            </a:r>
            <a:r>
              <a:rPr lang="en-US" altLang="zh-CN" sz="22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Read only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|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For update of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colname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];</a:t>
            </a:r>
          </a:p>
          <a:p>
            <a:pPr marL="609600" indent="-609600"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</a:rPr>
              <a:t> Notice:</a:t>
            </a: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</a:t>
            </a:r>
          </a:p>
          <a:p>
            <a:pPr marL="791845" lvl="1" indent="-288290"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FOR UPDATE OF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promising to Update/Delete rows through cursor</a:t>
            </a:r>
          </a:p>
          <a:p>
            <a:pPr marL="791845" lvl="1" indent="-288290"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READ ONLY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not promising to …… through cursor</a:t>
            </a:r>
          </a:p>
          <a:p>
            <a:pPr marL="609600" indent="-609600" eaLnBrk="1" hangingPunct="1">
              <a:spcBef>
                <a:spcPts val="2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2. Cursor Open, Fetch and Close</a:t>
            </a:r>
          </a:p>
          <a:p>
            <a:pPr marL="1066800" lvl="1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[1]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Cursor open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:  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OPEN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cursor_name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&gt;;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066800" lvl="1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[2]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Cursor fetch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:  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FETCH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cursor_name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&gt;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&lt;host_v1&gt;{,&lt;host_v2&gt;...};</a:t>
            </a:r>
          </a:p>
          <a:p>
            <a:pPr marL="1066800" lvl="1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[3]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Cursor close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:  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CLOSE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cursor_name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&gt;;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41" y="1052736"/>
            <a:ext cx="9169641" cy="3326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1052830"/>
            <a:ext cx="9119870" cy="187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2997200"/>
            <a:ext cx="9191625" cy="227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36" y="1484784"/>
            <a:ext cx="9159281" cy="38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950" y="981075"/>
            <a:ext cx="5963285" cy="2675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950" y="3645535"/>
            <a:ext cx="596265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6064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突破</a:t>
            </a:r>
            <a:r>
              <a:rPr lang="en-US" altLang="zh-CN" dirty="0"/>
              <a:t>SQL</a:t>
            </a:r>
            <a:r>
              <a:rPr lang="zh-CN" altLang="en-US" dirty="0"/>
              <a:t>局限性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1340768"/>
            <a:ext cx="8496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利用高级语言的表达能力</a:t>
            </a:r>
            <a:r>
              <a:rPr lang="en-US" altLang="zh-CN" sz="3200" dirty="0"/>
              <a:t>:</a:t>
            </a:r>
            <a:r>
              <a:rPr lang="zh-CN" altLang="en-US" sz="3200" dirty="0"/>
              <a:t>嵌入式</a:t>
            </a:r>
            <a:r>
              <a:rPr lang="en-US" altLang="zh-CN" sz="3200" dirty="0"/>
              <a:t>SQL</a:t>
            </a:r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扩展</a:t>
            </a:r>
            <a:r>
              <a:rPr lang="en-US" altLang="zh-CN" sz="3200" dirty="0"/>
              <a:t>SQL</a:t>
            </a:r>
            <a:r>
              <a:rPr lang="zh-CN" altLang="en-US" sz="3200" dirty="0"/>
              <a:t>语言对于过程控制的表达能力</a:t>
            </a:r>
            <a:r>
              <a:rPr lang="en-US" altLang="zh-CN" sz="3200" dirty="0"/>
              <a:t>:</a:t>
            </a:r>
            <a:r>
              <a:rPr lang="zh-CN" altLang="en-US" sz="3200" dirty="0"/>
              <a:t>过程化</a:t>
            </a:r>
            <a:r>
              <a:rPr lang="en-US" altLang="zh-CN" sz="3200" dirty="0"/>
              <a:t>SQL</a:t>
            </a:r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在一个更大的视野上，将数据库看做是一</a:t>
            </a:r>
            <a:r>
              <a:rPr lang="en-US" altLang="zh-CN" sz="3200" dirty="0"/>
              <a:t>-</a:t>
            </a:r>
            <a:r>
              <a:rPr lang="zh-CN" altLang="en-US" sz="3200" dirty="0"/>
              <a:t>类数据源</a:t>
            </a:r>
            <a:r>
              <a:rPr lang="en-US" altLang="zh-CN" sz="3200" dirty="0"/>
              <a:t>: ODBC</a:t>
            </a:r>
            <a:r>
              <a:rPr lang="zh-CN" altLang="en-US" sz="3200" dirty="0"/>
              <a:t>编程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1680" y="27465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560" y="1124585"/>
            <a:ext cx="7039610" cy="29629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560" y="4149090"/>
            <a:ext cx="7087870" cy="30276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3777"/>
            <a:ext cx="9144000" cy="215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90" y="980728"/>
            <a:ext cx="8371183" cy="554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793761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8892480" cy="583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" y="980728"/>
            <a:ext cx="8982043" cy="5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50540" y="635000"/>
            <a:ext cx="834194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00FFFF"/>
              </a:buClr>
              <a:buSzPct val="65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5. C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语言和嵌入式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语言联合编制的数据库访问程序中，两种语言之间可使用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1]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或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2] 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传递参数。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00FFFF"/>
              </a:buClr>
              <a:buSzPct val="65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使用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3]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传递嵌入式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访问数据库之后的状态信息。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矩形: 圆角 4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>
            <a:noAutofit/>
          </a:bodyPr>
          <a:lstStyle/>
          <a:p>
            <a:pPr eaLnBrk="1" hangingPunct="1"/>
            <a:r>
              <a:rPr kumimoji="0" lang="zh-CN" altLang="en-US" sz="12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正常使用填空题需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kumimoji="0" lang="zh-CN" altLang="en-US" sz="12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以上版本雨课堂</a:t>
            </a:r>
          </a:p>
        </p:txBody>
      </p:sp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80114" y="2770944"/>
            <a:ext cx="79208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6. C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语言和嵌入式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语言联合编制的数据库访问程序中，用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结构变量传递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访问数据库后的状态，其中</a:t>
            </a:r>
            <a:r>
              <a:rPr lang="en-US" altLang="zh-CN" sz="2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的可能状态有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1]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种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，分别表示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2]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3]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4]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补充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7652" name="Rectangle 6"/>
          <p:cNvSpPr>
            <a:spLocks noChangeArrowheads="1"/>
          </p:cNvSpPr>
          <p:nvPr/>
        </p:nvSpPr>
        <p:spPr bwMode="auto">
          <a:xfrm>
            <a:off x="34925" y="1081088"/>
            <a:ext cx="8964613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800100" indent="-3429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[6] The Frame for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using SQL:</a:t>
            </a:r>
          </a:p>
          <a:p>
            <a:pPr lvl="1" eaLnBrk="1" hangingPunct="1">
              <a:lnSpc>
                <a:spcPct val="120000"/>
              </a:lnSpc>
              <a:spcBef>
                <a:spcPct val="15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FFFF00"/>
              </a:solidFill>
              <a:latin typeface="Tahoma" panose="020B0604030504040204" pitchFamily="34" charset="0"/>
            </a:endParaRPr>
          </a:p>
          <a:p>
            <a:pPr marL="539750" lvl="1" indent="-2159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rgbClr val="002060"/>
                </a:solidFill>
                <a:latin typeface="+mn-lt"/>
              </a:rPr>
              <a:t>RDBMS用户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并发</a:t>
            </a:r>
            <a:r>
              <a:rPr lang="en-US" altLang="zh-CN" sz="2000" dirty="0" err="1">
                <a:solidFill>
                  <a:srgbClr val="002060"/>
                </a:solidFill>
                <a:latin typeface="+mn-lt"/>
              </a:rPr>
              <a:t>数有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限</a:t>
            </a:r>
            <a:endParaRPr lang="en-US" altLang="zh-CN" sz="2000" dirty="0">
              <a:solidFill>
                <a:srgbClr val="002060"/>
              </a:solidFill>
              <a:latin typeface="+mn-lt"/>
            </a:endParaRPr>
          </a:p>
          <a:p>
            <a:pPr marL="539750" lvl="1" indent="-2159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rgbClr val="002060"/>
                </a:solidFill>
                <a:latin typeface="+mn-lt"/>
              </a:rPr>
              <a:t>应避免长期占用</a:t>
            </a:r>
            <a:endParaRPr lang="en-US" altLang="zh-CN" sz="20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054100"/>
            <a:ext cx="5113338" cy="49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86758" name="Rectangle 6"/>
          <p:cNvSpPr>
            <a:spLocks noChangeArrowheads="1"/>
          </p:cNvSpPr>
          <p:nvPr/>
        </p:nvSpPr>
        <p:spPr bwMode="auto">
          <a:xfrm>
            <a:off x="34925" y="980728"/>
            <a:ext cx="8929563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906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3. Embedded Select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[1] 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Basic Embedded Select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Form</a:t>
            </a:r>
            <a:endParaRPr lang="en-US" altLang="zh-CN" sz="240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SQL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ALL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DISTINCT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 expression{, expr…}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	          </a:t>
            </a:r>
            <a:r>
              <a:rPr lang="en-US" altLang="zh-CN" sz="2000" i="1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INTO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host_variable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{ ,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host_variable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… }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	        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tableref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corr_name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 {,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tableref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corr_name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 …}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	          [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search_condition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]</a:t>
            </a:r>
          </a:p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NOTE:</a:t>
            </a: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</a:t>
            </a:r>
          </a:p>
          <a:p>
            <a:pPr marL="575945" lvl="1" indent="-28829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rgbClr val="002060"/>
                </a:solidFill>
                <a:highlight>
                  <a:srgbClr val="00FFFF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Only  </a:t>
            </a:r>
            <a:r>
              <a:rPr lang="en-US" altLang="zh-CN" sz="2000" i="1" u="sng" dirty="0">
                <a:solidFill>
                  <a:srgbClr val="C00000"/>
                </a:solidFill>
                <a:highlight>
                  <a:srgbClr val="00FFFF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a  single  row</a:t>
            </a:r>
            <a:r>
              <a:rPr lang="en-US" altLang="zh-CN" sz="1800" i="1" dirty="0">
                <a:solidFill>
                  <a:srgbClr val="C00000"/>
                </a:solidFill>
                <a:highlight>
                  <a:srgbClr val="00FFFF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00FFFF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can  be  retrieved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by  an  Embedded  Select , so  the GROUP BY, HAVING, UNION, and ORDER BY clauses </a:t>
            </a:r>
            <a:r>
              <a:rPr lang="en-US" altLang="zh-CN" sz="1800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  <a:ea typeface="Arial Unicode MS" panose="020B0604020202020204" pitchFamily="34" charset="-122"/>
                <a:cs typeface="Times New Roman" panose="02020603050405020304" pitchFamily="18" charset="0"/>
              </a:rPr>
              <a:t>are not included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Times New Roman" panose="02020603050405020304" pitchFamily="18" charset="0"/>
              </a:rPr>
              <a:t>in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the form. </a:t>
            </a:r>
          </a:p>
          <a:p>
            <a:pPr marL="575945" lvl="1" indent="-28829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If A Select statement can be executed in a program without use of a cursor, only when </a:t>
            </a:r>
            <a:r>
              <a:rPr lang="en-US" altLang="zh-CN" sz="1800" i="1" u="sng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no more than one row</a:t>
            </a:r>
            <a:r>
              <a:rPr lang="en-US" altLang="zh-CN" sz="1800" i="1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is to be retrieved  (zero/one row is permitted).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87782" name="Rectangle 6"/>
          <p:cNvSpPr>
            <a:spLocks noChangeArrowheads="1"/>
          </p:cNvSpPr>
          <p:nvPr/>
        </p:nvSpPr>
        <p:spPr bwMode="auto">
          <a:xfrm>
            <a:off x="66675" y="979488"/>
            <a:ext cx="9041829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[2] </a:t>
            </a:r>
            <a:r>
              <a:rPr lang="en-US" altLang="zh-CN" sz="2400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Example1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已知学生信息表 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Students(</a:t>
            </a:r>
            <a:r>
              <a:rPr lang="en-US" altLang="zh-CN" sz="20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sno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sname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ssex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, sage, </a:t>
            </a:r>
            <a:r>
              <a:rPr lang="en-US" altLang="zh-CN" sz="20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).</a:t>
            </a:r>
          </a:p>
          <a:p>
            <a:pPr eaLnBrk="1" hangingPunct="1"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编程查询某系全体学生的信息，系名由用户在程序运行时输入。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#define TRUE 1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&lt;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stdio.h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prompt.h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include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		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[10],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[4],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[10],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[2];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		int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89" y="1916832"/>
            <a:ext cx="2739219" cy="259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7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7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7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7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7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7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7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7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7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7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77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77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77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77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77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77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77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77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564230" name="Rectangle 6"/>
          <p:cNvSpPr>
            <a:spLocks noChangeArrowheads="1"/>
          </p:cNvSpPr>
          <p:nvPr/>
        </p:nvSpPr>
        <p:spPr bwMode="auto">
          <a:xfrm>
            <a:off x="92075" y="1340768"/>
            <a:ext cx="9051925" cy="518457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hangingPunct="1">
              <a:lnSpc>
                <a:spcPct val="107000"/>
              </a:lnSpc>
              <a:spcBef>
                <a:spcPct val="20000"/>
              </a:spcBef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1.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两种用法“终端交互式、</a:t>
            </a:r>
            <a:r>
              <a:rPr lang="zh-CN" altLang="en-US" sz="1800" i="1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嵌入式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语法近似，细节有差异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  <a:endParaRPr lang="zh-CN" altLang="en-US" sz="18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i="1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嵌入式 </a:t>
            </a:r>
            <a:r>
              <a:rPr lang="en-US" altLang="zh-CN" sz="2000" i="1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将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语言嵌入到某种高级语言中，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实现对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的操作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	 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主语言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宿主语言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属于面向过程的语言，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实现程序的流程控制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</a:p>
          <a:p>
            <a:pPr marL="800100" lvl="1" indent="-3429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2060"/>
              </a:buClr>
              <a:buSzPct val="80000"/>
              <a:buFont typeface="Wingdings" panose="05000000000000000000" pitchFamily="2" charset="2"/>
              <a:buChar char="Ø"/>
              <a:tabLst>
                <a:tab pos="898525" algn="l"/>
              </a:tabLst>
              <a:defRPr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嵌入式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的一般形式：</a:t>
            </a:r>
          </a:p>
          <a:p>
            <a:pPr marL="1348105" lvl="3" indent="-365125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）加前缀：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EXEC SQL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&lt;SQL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语句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&gt;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 LT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E9FFF0"/>
                </a:highlight>
                <a:latin typeface="Times New Roman" panose="02020603050405020304" pitchFamily="18" charset="0"/>
              </a:rPr>
              <a:t>嵌入式前缀</a:t>
            </a:r>
            <a:endParaRPr lang="en-US" altLang="zh-CN" sz="1800" dirty="0">
              <a:solidFill>
                <a:srgbClr val="002060"/>
              </a:solidFill>
              <a:highlight>
                <a:srgbClr val="E9FFF0"/>
              </a:highlight>
              <a:latin typeface="Times New Roman" panose="02020603050405020304" pitchFamily="18" charset="0"/>
            </a:endParaRPr>
          </a:p>
          <a:p>
            <a:pPr marL="1437005" lvl="3" indent="-4572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）结束标志，随主语言语句的不同而不同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437005" lvl="3" indent="-4572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）嵌入式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句分两类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:  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Declaration Statement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说明性语句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828800" lvl="3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65000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	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Executable Statement 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可执行语句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(DDL, DML, DCL)</a:t>
            </a:r>
          </a:p>
          <a:p>
            <a:pPr marL="536575" lvl="3" indent="-268605" eaLnBrk="1" hangingPunct="1"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begin declare section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536575" lvl="3" indent="-357505" eaLnBrk="1" hangingPunct="1"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		char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[5] = "c001",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[14];</a:t>
            </a:r>
          </a:p>
          <a:p>
            <a:pPr marL="536575" lvl="3" indent="-357505" eaLnBrk="1" hangingPunct="1"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	int   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c_discnt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536575" lvl="3" indent="-268605" eaLnBrk="1" hangingPunct="1"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end declare section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536575" lvl="3" indent="-268605" eaLnBrk="1" hangingPunct="1">
              <a:spcBef>
                <a:spcPts val="8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c_name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c_discnt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customers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= :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536575" lvl="3" indent="-357505" eaLnBrk="1" hangingPunct="1">
              <a:spcBef>
                <a:spcPts val="8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……</a:t>
            </a:r>
            <a:endParaRPr lang="zh-CN" altLang="en-US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8806" y="912980"/>
            <a:ext cx="6337410" cy="461665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How to </a:t>
            </a:r>
            <a:r>
              <a:rPr lang="en-US" altLang="zh-CN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Access the Data in DB by</a:t>
            </a:r>
            <a:r>
              <a:rPr lang="zh-CN" altLang="en-US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program</a:t>
            </a:r>
            <a:r>
              <a:rPr lang="en-US" altLang="zh-CN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?</a:t>
            </a:r>
            <a:endParaRPr lang="en-US" altLang="zh-CN" sz="2400" i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pic>
        <p:nvPicPr>
          <p:cNvPr id="7175" name="图片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32" y="920144"/>
            <a:ext cx="365284" cy="42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4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4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4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4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4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4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4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4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4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4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4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4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4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4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4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4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4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4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4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42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42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42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42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42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42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42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42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89830" name="Rectangle 6"/>
          <p:cNvSpPr>
            <a:spLocks noChangeArrowheads="1"/>
          </p:cNvSpPr>
          <p:nvPr/>
        </p:nvSpPr>
        <p:spPr bwMode="auto">
          <a:xfrm>
            <a:off x="112712" y="936773"/>
            <a:ext cx="9031288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int  main()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{char msg[]=” Please input the department name: ”;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declare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c_student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cursor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for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	      select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sage,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from students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			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read only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report-error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 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/*error condition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not found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finish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       	/* not found condition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while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(prompt(msg,1, hdept,10))&gt;0)  { 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     	/* input </a:t>
            </a:r>
            <a:r>
              <a:rPr lang="en-US" altLang="zh-CN" sz="16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name */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to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testdb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open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c_student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while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(TRUE) {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fetch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c_student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			      if 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==success)</a:t>
            </a:r>
          </a:p>
          <a:p>
            <a:pPr eaLnBrk="1" hangingPunct="1">
              <a:spcBef>
                <a:spcPts val="600"/>
              </a:spcBef>
              <a:spcAft>
                <a:spcPts val="4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  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("%s %s %s %d\n",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  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	      else    break; }  	         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nest While */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			……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auto">
          <a:xfrm>
            <a:off x="96838" y="981075"/>
            <a:ext cx="8950325" cy="38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i="1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finish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close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c_student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commit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work;        }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 While */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 ;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Disconnect from database */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return 0;		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Indicate success of program */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i="1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report-error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print_dberror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();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Print out error message */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 ;  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 ;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return 1;		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Indicate failure of program */</a:t>
            </a:r>
          </a:p>
          <a:p>
            <a:pPr eaLnBrk="1" hangingPunct="1">
              <a:lnSpc>
                <a:spcPts val="27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}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2902" name="Rectangle 6"/>
          <p:cNvSpPr>
            <a:spLocks noChangeArrowheads="1"/>
          </p:cNvSpPr>
          <p:nvPr/>
        </p:nvSpPr>
        <p:spPr bwMode="auto">
          <a:xfrm>
            <a:off x="53975" y="908720"/>
            <a:ext cx="9036050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4478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4. Embedded Delete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[1] Two forms of Delete statement</a:t>
            </a:r>
          </a:p>
          <a:p>
            <a:pPr lvl="2"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●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Searched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Delete 	  ●   </a:t>
            </a:r>
            <a:r>
              <a:rPr lang="en-US" altLang="zh-CN" sz="2000" i="1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Positioned Delete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[2] Embedded Delete statement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DELETE FROM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corr_name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</a:t>
            </a:r>
          </a:p>
          <a:p>
            <a:pPr algn="r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search_condition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|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CURRENT OF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cursor_name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];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marL="360045" indent="-28829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Notes: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in Searched Delete,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sqca.sqlerrd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[2]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contains information on </a:t>
            </a:r>
          </a:p>
          <a:p>
            <a:pPr marL="1134745" lvl="2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To determine number of rows be processed.</a:t>
            </a:r>
          </a:p>
          <a:p>
            <a:pPr marL="1134745" lvl="2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Not found, when return no rows.</a:t>
            </a:r>
          </a:p>
          <a:p>
            <a:pPr marL="1134745" lvl="2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Error, when an executed error is occurred.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2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2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2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2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2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2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2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2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29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29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29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29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29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29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3926" name="Rectangle 6"/>
          <p:cNvSpPr>
            <a:spLocks noChangeArrowheads="1"/>
          </p:cNvSpPr>
          <p:nvPr/>
        </p:nvSpPr>
        <p:spPr bwMode="auto">
          <a:xfrm>
            <a:off x="161925" y="908720"/>
            <a:ext cx="8982075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[3]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</a:t>
            </a:r>
            <a:r>
              <a:rPr lang="en-US" altLang="zh-CN" sz="2200" u="sng" dirty="0">
                <a:solidFill>
                  <a:schemeClr val="folHlink"/>
                </a:solidFill>
                <a:latin typeface="+mn-lt"/>
              </a:rPr>
              <a:t>5.3.1</a:t>
            </a:r>
            <a:r>
              <a:rPr lang="en-US" altLang="zh-CN" sz="2200" dirty="0">
                <a:solidFill>
                  <a:srgbClr val="FFFF00"/>
                </a:solidFill>
                <a:latin typeface="+mn-lt"/>
              </a:rPr>
              <a:t>  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Delete all customers from the customers table who live in Duluth and have made no orders.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a) In a </a:t>
            </a:r>
            <a:r>
              <a: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Searched Delete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delete from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customers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c.city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‘Duluth’ and 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           not exists (select * from orders o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o.cid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c.cid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;</a:t>
            </a:r>
          </a:p>
          <a:p>
            <a:pPr eaLnBrk="1" hangingPunct="1">
              <a:lnSpc>
                <a:spcPts val="32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b)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In a </a:t>
            </a:r>
            <a:r>
              <a:rPr lang="en-US" altLang="zh-CN" sz="2400" i="1" dirty="0">
                <a:solidFill>
                  <a:schemeClr val="folHlink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Positioned Delete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Declare a cursor to delete current row.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declare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delcust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cursor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for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	   	    select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from customers c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c.city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‘Duluth’ and not exists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(select * from orders o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o.cid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c.cid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for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update of 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not found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skip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open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delcust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while (TRUE) {exec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fetch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delcust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		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delete from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customers  where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current of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delcust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;}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skip : 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3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3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3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3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3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3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3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3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3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3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3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3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39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39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3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3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3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3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3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3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39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39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39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939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39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39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4950" name="Rectangle 6"/>
          <p:cNvSpPr>
            <a:spLocks noChangeArrowheads="1"/>
          </p:cNvSpPr>
          <p:nvPr/>
        </p:nvSpPr>
        <p:spPr bwMode="auto">
          <a:xfrm>
            <a:off x="73025" y="980728"/>
            <a:ext cx="9036050" cy="5589587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609600" indent="-609600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Arial" panose="020B0604020202020204" pitchFamily="34" charset="0"/>
              </a:rPr>
              <a:t>5. Embedded Update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[1] Two forms of Update statement</a:t>
            </a:r>
          </a:p>
          <a:p>
            <a:pPr marL="1447800" lvl="2" indent="-533400" eaLnBrk="1" hangingPunct="1">
              <a:lnSpc>
                <a:spcPct val="130000"/>
              </a:lnSpc>
              <a:spcBef>
                <a:spcPct val="1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● Searched Update      ● Positioned Update  --- using a cursor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[2] Forms of Embedded Searched Update statement</a:t>
            </a:r>
          </a:p>
          <a:p>
            <a:pPr marL="609600" indent="-609600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UPDATE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corr_name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 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SET colname1 =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expr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{ , colname2 =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expr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… }[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search_condition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];</a:t>
            </a:r>
          </a:p>
          <a:p>
            <a:pPr marL="609600" indent="-609600" eaLnBrk="1" hangingPunct="1">
              <a:lnSpc>
                <a:spcPct val="110000"/>
              </a:lnSpc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[Notes]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In Searched Update, </a:t>
            </a:r>
            <a:r>
              <a:rPr lang="en-US" altLang="zh-CN" sz="1800" u="sng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1800" u="sng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sqlca.sqlerrd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[2]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contains information:</a:t>
            </a:r>
          </a:p>
          <a:p>
            <a:pPr marL="1079500" indent="-274955" defTabSz="479425" eaLnBrk="1" hangingPunct="1">
              <a:lnSpc>
                <a:spcPct val="11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tabLst>
                <a:tab pos="804545" algn="l"/>
                <a:tab pos="1079500" algn="l"/>
                <a:tab pos="1616075" algn="l"/>
              </a:tabLst>
              <a:defRPr/>
            </a:pP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To determine number of rows be updated.</a:t>
            </a:r>
          </a:p>
          <a:p>
            <a:pPr marL="1079500" indent="-274955" defTabSz="479425" eaLnBrk="1" hangingPunct="1">
              <a:lnSpc>
                <a:spcPct val="11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tabLst>
                <a:tab pos="804545" algn="l"/>
                <a:tab pos="1079500" algn="l"/>
                <a:tab pos="1616075" algn="l"/>
              </a:tabLst>
              <a:defRPr/>
            </a:pP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Not found, when return no rows.</a:t>
            </a:r>
          </a:p>
          <a:p>
            <a:pPr marL="1079500" indent="-274955" defTabSz="479425" eaLnBrk="1" hangingPunct="1">
              <a:lnSpc>
                <a:spcPct val="11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tabLst>
                <a:tab pos="804545" algn="l"/>
                <a:tab pos="1079500" algn="l"/>
                <a:tab pos="1616075" algn="l"/>
              </a:tabLst>
              <a:defRPr/>
            </a:pP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Error, when an executed error is occurred</a:t>
            </a:r>
            <a:r>
              <a:rPr lang="en-US" altLang="zh-CN" sz="24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4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4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4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4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4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49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49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49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4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4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4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49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49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49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49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49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49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49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49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49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6998" name="Rectangle 6"/>
          <p:cNvSpPr>
            <a:spLocks noChangeArrowheads="1"/>
          </p:cNvSpPr>
          <p:nvPr/>
        </p:nvSpPr>
        <p:spPr bwMode="auto">
          <a:xfrm>
            <a:off x="179388" y="936774"/>
            <a:ext cx="8964612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[3] Forms of Embedded </a:t>
            </a:r>
            <a:r>
              <a:rPr lang="en-US" altLang="zh-CN" sz="2400" i="1" dirty="0">
                <a:solidFill>
                  <a:schemeClr val="folHlink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Positioned Update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statement</a:t>
            </a:r>
            <a:endParaRPr lang="en-US" altLang="zh-CN" sz="24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UPDATE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SET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columnname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=expr { , column=expr… }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   		                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CURRENT OF 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cursor_name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[4]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2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已知 </a:t>
            </a: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students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表，编程查询某系全体学生的信息，系名由用户在程序运行时输入，根据用户要求修改其中某些学生的年龄。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#define TRUE 1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&lt;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stdio.h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prompt.h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include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begin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		char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[10],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[4],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[10],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[2];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		int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3140968"/>
            <a:ext cx="2348860" cy="3096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6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6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96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96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969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969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96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96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969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969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969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969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969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69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969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969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8022" name="Rectangle 6"/>
          <p:cNvSpPr>
            <a:spLocks noChangeArrowheads="1"/>
          </p:cNvSpPr>
          <p:nvPr/>
        </p:nvSpPr>
        <p:spPr bwMode="auto">
          <a:xfrm>
            <a:off x="36512" y="863748"/>
            <a:ext cx="9107488" cy="558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int   main()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{char msg[]=”Please input the department name: ”;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declare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p_student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cursor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for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	select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sage,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from students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for update of sage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report_error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/*error  condition*/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not found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finish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          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/* not found condition */ 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while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(prompt(msg,1, hdept,10)) &gt; 0) {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/* input </a:t>
            </a:r>
            <a:r>
              <a:rPr lang="en-US" altLang="zh-CN" sz="16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name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 to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testdb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open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p_student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while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(TRUE)  {exec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fetch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p_studen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into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if 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== success)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{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("%s %s %s %d\n",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		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Update the age of this record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? ”); 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(“%c”,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8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8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8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8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8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8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8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8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8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8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8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8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8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8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8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80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80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80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80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80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80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80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80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80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0070" name="Rectangle 6"/>
          <p:cNvSpPr>
            <a:spLocks noChangeArrowheads="1"/>
          </p:cNvSpPr>
          <p:nvPr/>
        </p:nvSpPr>
        <p:spPr bwMode="auto">
          <a:xfrm>
            <a:off x="62482" y="981075"/>
            <a:ext cx="9081518" cy="540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if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== ’y’) {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 Input the new age : ”);</a:t>
            </a: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(“%d”,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lnSpc>
                <a:spcPts val="28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	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student set sage =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where current of </a:t>
            </a:r>
            <a:r>
              <a:rPr lang="en-US" altLang="zh-CN" sz="2000" i="1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p_student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;}}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else    break;     	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while (TRUE) */</a:t>
            </a:r>
          </a:p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……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finish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close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p_student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commit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work;         }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while (prompt)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   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 ;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Disconnect from database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return 0;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report_error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print_dberror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();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Print out error message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 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 ;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return 1; 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}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2118" name="Rectangle 6"/>
          <p:cNvSpPr>
            <a:spLocks noChangeArrowheads="1"/>
          </p:cNvSpPr>
          <p:nvPr/>
        </p:nvSpPr>
        <p:spPr bwMode="auto">
          <a:xfrm>
            <a:off x="53975" y="1007765"/>
            <a:ext cx="9036050" cy="479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4478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6. Embedded Insert: 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(only has a single form)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	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INSERT INTO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columnname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{ 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columnname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…} ) ]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{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VALUES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(expr { , expr } ) |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Subquery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} 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In Insert Statement, </a:t>
            </a:r>
            <a:r>
              <a:rPr lang="en-US" altLang="zh-CN" sz="2000" u="sng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2000" u="sng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sqlca.sqlerrd</a:t>
            </a:r>
            <a:r>
              <a:rPr lang="en-US" altLang="zh-CN" sz="20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[2]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contains information:</a:t>
            </a:r>
          </a:p>
          <a:p>
            <a:pPr marL="990600" lvl="2" indent="-3429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Success,      to determine number of rows be processed.</a:t>
            </a:r>
          </a:p>
          <a:p>
            <a:pPr marL="990600" lvl="2" indent="-3429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Not found,  If no rows insert.</a:t>
            </a:r>
          </a:p>
          <a:p>
            <a:pPr marL="990600" lvl="2" indent="-3429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Error,          when an executed error is occurred.</a:t>
            </a:r>
          </a:p>
          <a:p>
            <a:pPr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7. Other Embedded SQLs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[1] They are:  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create table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drop table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alter table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create view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etc.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[2] All of other Embedded SQL Statement, see in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Appendix C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2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2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2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2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2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2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21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21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4166" name="Rectangle 6"/>
          <p:cNvSpPr>
            <a:spLocks noChangeArrowheads="1"/>
          </p:cNvSpPr>
          <p:nvPr/>
        </p:nvSpPr>
        <p:spPr bwMode="auto">
          <a:xfrm>
            <a:off x="37082" y="979636"/>
            <a:ext cx="9106918" cy="54737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1.Whenever Statement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              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WHENEVER </a:t>
            </a:r>
            <a:r>
              <a:rPr lang="en-US" altLang="zh-CN" sz="24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condition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action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  <a:endParaRPr lang="en-US" altLang="zh-CN" sz="24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288290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[1]Function: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allow us to control execution in face of errors &amp; condition</a:t>
            </a:r>
            <a:r>
              <a:rPr lang="en-US" altLang="zh-CN" sz="1800" dirty="0">
                <a:solidFill>
                  <a:srgbClr val="FFFF00"/>
                </a:solidFill>
                <a:latin typeface="+mn-lt"/>
              </a:rPr>
              <a:t> 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		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whenever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report_error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914400" lvl="1" indent="-4572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Note: 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 is a condition,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report_error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 is an action.</a:t>
            </a:r>
          </a:p>
          <a:p>
            <a:pPr marL="609600" indent="-609600" eaLnBrk="1" hangingPunct="1">
              <a:lnSpc>
                <a:spcPct val="15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[2]</a:t>
            </a:r>
            <a:r>
              <a:rPr lang="en-US" altLang="zh-CN" sz="2400" dirty="0">
                <a:solidFill>
                  <a:schemeClr val="folHlink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Condition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:</a:t>
            </a:r>
          </a:p>
          <a:p>
            <a:pPr marL="714375" lvl="1" indent="-352425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defRPr/>
            </a:pPr>
            <a:r>
              <a:rPr lang="en-US" altLang="zh-CN" sz="20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 Tests for errors following each EXEC SQL.</a:t>
            </a:r>
          </a:p>
          <a:p>
            <a:pPr marL="361950"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Eg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   in ORACLE,  “-02019: database link dose not exist.”</a:t>
            </a:r>
          </a:p>
          <a:p>
            <a:pPr marL="714375" lvl="1" indent="-352425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defRPr/>
            </a:pPr>
            <a:r>
              <a:rPr lang="en-US" altLang="zh-CN" sz="20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NOT FOUND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  Tests when no rows are affected following </a:t>
            </a:r>
          </a:p>
          <a:p>
            <a:pPr marL="361950"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SQL… such as Fetch, Update, or Delete.</a:t>
            </a:r>
          </a:p>
          <a:p>
            <a:pPr marL="714375" lvl="1" indent="-352425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defRPr/>
            </a:pPr>
            <a:r>
              <a:rPr lang="en-US" altLang="zh-CN" sz="20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SQLWARNING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This is defined as an extended feature of SQL_99.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4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4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4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4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4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4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4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4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4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4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04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4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4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4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4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4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04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4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4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4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4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04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4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4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4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614613"/>
            <a:ext cx="7285037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3608" y="324762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嵌入式</a:t>
            </a:r>
            <a:r>
              <a:rPr lang="en-US" altLang="zh-CN" dirty="0"/>
              <a:t>SQL</a:t>
            </a:r>
            <a:r>
              <a:rPr lang="zh-CN" altLang="en-US" dirty="0"/>
              <a:t>的处理过程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5190" name="Rectangle 6"/>
          <p:cNvSpPr>
            <a:spLocks noChangeArrowheads="1"/>
          </p:cNvSpPr>
          <p:nvPr/>
        </p:nvSpPr>
        <p:spPr bwMode="auto">
          <a:xfrm>
            <a:off x="0" y="981075"/>
            <a:ext cx="9082088" cy="558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9050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[3] </a:t>
            </a:r>
            <a:r>
              <a:rPr lang="en-US" altLang="zh-CN" sz="2400" dirty="0">
                <a:solidFill>
                  <a:schemeClr val="folHlink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Action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● CONTINUE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			● GOTO label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			● STOP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			● DO function</a:t>
            </a:r>
          </a:p>
          <a:p>
            <a:pPr eaLnBrk="1" hangingPunct="1">
              <a:spcBef>
                <a:spcPct val="4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[4]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5.2.1</a:t>
            </a:r>
            <a:r>
              <a:rPr lang="en-US" altLang="zh-CN" sz="1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(P274)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Find the errors in following statement fragment. 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Main()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{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stop;	   /* First whenever statement*/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……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s1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……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continue;  /*Overrides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Fisrt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whenever*/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    s1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agents set percent = percent + 1;</a:t>
            </a:r>
          </a:p>
          <a:p>
            <a:pPr eaLnBrk="1" hangingPunct="1">
              <a:lnSpc>
                <a:spcPts val="18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……</a:t>
            </a:r>
          </a:p>
          <a:p>
            <a:pPr eaLnBrk="1" hangingPunct="1">
              <a:lnSpc>
                <a:spcPts val="18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…… 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return -1}</a:t>
            </a:r>
          </a:p>
        </p:txBody>
      </p:sp>
      <p:sp>
        <p:nvSpPr>
          <p:cNvPr id="4" name="矩形: 圆角 3"/>
          <p:cNvSpPr/>
          <p:nvPr/>
        </p:nvSpPr>
        <p:spPr bwMode="auto">
          <a:xfrm>
            <a:off x="683571" y="5949280"/>
            <a:ext cx="1296141" cy="36004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弧形 4"/>
          <p:cNvSpPr/>
          <p:nvPr/>
        </p:nvSpPr>
        <p:spPr bwMode="auto">
          <a:xfrm rot="8546375">
            <a:off x="1800574" y="5044575"/>
            <a:ext cx="2580849" cy="576064"/>
          </a:xfrm>
          <a:prstGeom prst="arc">
            <a:avLst>
              <a:gd name="adj1" fmla="val 16200000"/>
              <a:gd name="adj2" fmla="val 15087"/>
            </a:avLst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1619672" y="5445224"/>
            <a:ext cx="0" cy="216024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5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5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5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5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5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5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5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5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5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5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5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5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5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5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5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51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51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51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51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51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51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0519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5627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95610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93938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391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96184"/>
            <a:ext cx="9037158" cy="290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1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91261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32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052830"/>
            <a:ext cx="9147175" cy="57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9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61913" y="908720"/>
            <a:ext cx="9018587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ts val="3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[5]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Example5.2.2</a:t>
            </a:r>
            <a:r>
              <a:rPr lang="en-US" altLang="zh-CN" sz="14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400" dirty="0">
                <a:solidFill>
                  <a:srgbClr val="002060"/>
                </a:solidFill>
                <a:latin typeface="Arial Narrow" panose="020B0606020202030204" pitchFamily="34" charset="0"/>
              </a:rPr>
              <a:t>(P275) </a:t>
            </a:r>
            <a:r>
              <a:rPr lang="en-US" altLang="zh-CN" sz="2400" dirty="0">
                <a:solidFill>
                  <a:srgbClr val="002060"/>
                </a:solidFill>
                <a:latin typeface="+mn-lt"/>
              </a:rPr>
              <a:t>Find errors in following sequence statement.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Main()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{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      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First whenever 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create table customers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char(4) not null,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…) ;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……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continue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</a:t>
            </a:r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Create table</a:t>
            </a:r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失败转入*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drop table customers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 	  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/*Drop</a:t>
            </a:r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表出错，转回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First whenever,  </a:t>
            </a:r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死循环*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(“Could not create customers table\n”);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return –1;</a:t>
            </a:r>
          </a:p>
          <a:p>
            <a:pPr eaLnBrk="1" hangingPunct="1">
              <a:lnSpc>
                <a:spcPts val="24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……  </a:t>
            </a:r>
          </a:p>
          <a:p>
            <a:pPr eaLnBrk="1" hangingPunct="1">
              <a:lnSpc>
                <a:spcPts val="3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}</a:t>
            </a:r>
          </a:p>
        </p:txBody>
      </p:sp>
      <p:sp>
        <p:nvSpPr>
          <p:cNvPr id="6" name="矩形: 圆角 5"/>
          <p:cNvSpPr/>
          <p:nvPr/>
        </p:nvSpPr>
        <p:spPr bwMode="auto">
          <a:xfrm>
            <a:off x="107504" y="3352368"/>
            <a:ext cx="1656184" cy="31463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弧形 6"/>
          <p:cNvSpPr/>
          <p:nvPr/>
        </p:nvSpPr>
        <p:spPr bwMode="auto">
          <a:xfrm rot="8546375">
            <a:off x="1599773" y="2270018"/>
            <a:ext cx="2580849" cy="576064"/>
          </a:xfrm>
          <a:prstGeom prst="arc">
            <a:avLst>
              <a:gd name="adj1" fmla="val 16200000"/>
              <a:gd name="adj2" fmla="val 21284096"/>
            </a:avLst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1979712" y="3667001"/>
            <a:ext cx="0" cy="216024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34925" y="908720"/>
            <a:ext cx="9109075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[6]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5.2.3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(P276)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Explicating the error processing  in ORACLE.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  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			                                 	       	   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sqlstate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[5]; 	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/*Store the  SQL  state*/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create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table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char(4) not null,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varchar(13), …) ;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sqlstate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str(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                   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检查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的执行状态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作相应处理  *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if (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strcmp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(sqlstate,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’82100’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) == 0 )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/* ORACLE, out of disk space? */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		          &lt;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call procedure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to handle this condition&gt;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else if 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strcmp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(sqlstate,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’00000’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!= 0 )	{             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ORACLE, Another error? */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 ……     }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…… 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11334" name="Rectangle 6"/>
          <p:cNvSpPr>
            <a:spLocks noChangeArrowheads="1"/>
          </p:cNvSpPr>
          <p:nvPr/>
        </p:nvSpPr>
        <p:spPr bwMode="auto">
          <a:xfrm>
            <a:off x="53974" y="908720"/>
            <a:ext cx="9090025" cy="540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4. Checking Error by </a:t>
            </a:r>
            <a:r>
              <a:rPr lang="en-US" altLang="zh-CN" sz="2400" i="1" dirty="0">
                <a:solidFill>
                  <a:schemeClr val="folHlink"/>
                </a:solidFill>
                <a:highlight>
                  <a:srgbClr val="FFFF00"/>
                </a:highlight>
                <a:latin typeface="+mn-lt"/>
              </a:rPr>
              <a:t>Indicator Variables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[1]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3: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Find discount of </a:t>
            </a:r>
            <a:r>
              <a:rPr lang="en-US" altLang="zh-CN" sz="2200" dirty="0" err="1">
                <a:solidFill>
                  <a:srgbClr val="002060"/>
                </a:solidFill>
                <a:latin typeface="+mn-lt"/>
              </a:rPr>
              <a:t>cid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. Assume </a:t>
            </a:r>
            <a:r>
              <a:rPr lang="en-US" altLang="zh-CN" sz="2200" dirty="0" err="1">
                <a:solidFill>
                  <a:srgbClr val="002060"/>
                </a:solidFill>
                <a:latin typeface="+mn-lt"/>
              </a:rPr>
              <a:t>cid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 has been input.</a:t>
            </a:r>
          </a:p>
          <a:p>
            <a:pPr lvl="2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		Host Vars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------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	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S1)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select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into 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from customers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S2)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  float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int 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	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into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endParaRPr lang="en-US" altLang="zh-CN" sz="2000" dirty="0">
              <a:solidFill>
                <a:srgbClr val="C00000"/>
              </a:solidFill>
              <a:highlight>
                <a:srgbClr val="FFFF00"/>
              </a:highlight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 from customers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if (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==0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(“The discount of %s is %d ! \n”,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lnSpc>
                <a:spcPts val="2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   ……</a:t>
            </a:r>
          </a:p>
        </p:txBody>
      </p:sp>
      <p:sp>
        <p:nvSpPr>
          <p:cNvPr id="2" name="箭头: 下弧形 1"/>
          <p:cNvSpPr/>
          <p:nvPr/>
        </p:nvSpPr>
        <p:spPr bwMode="auto">
          <a:xfrm>
            <a:off x="4283968" y="4149080"/>
            <a:ext cx="1008112" cy="216024"/>
          </a:xfrm>
          <a:prstGeom prst="curvedUpArrow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1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11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11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1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1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1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1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13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13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1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1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1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13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13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13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13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13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13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13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13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13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" y="1340768"/>
            <a:ext cx="8980831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13382" name="Rectangle 6"/>
          <p:cNvSpPr>
            <a:spLocks noChangeArrowheads="1"/>
          </p:cNvSpPr>
          <p:nvPr/>
        </p:nvSpPr>
        <p:spPr bwMode="auto">
          <a:xfrm>
            <a:off x="35496" y="980728"/>
            <a:ext cx="8964612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[2]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4</a:t>
            </a:r>
            <a:r>
              <a:rPr lang="en-US" altLang="zh-CN" sz="24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Update the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null</a:t>
            </a: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discount to the specify </a:t>
            </a:r>
            <a:r>
              <a:rPr lang="en-US" altLang="zh-CN" sz="2000" dirty="0" err="1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cid’s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</a:p>
          <a:p>
            <a:pPr eaLnBrk="1" hangingPunct="1">
              <a:lnSpc>
                <a:spcPts val="36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	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Host Vars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------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	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(“%s”,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(“%d”,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= -1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customers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			set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3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3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3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3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3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3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3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3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3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3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3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3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6980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48009"/>
            <a:ext cx="69040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933056"/>
            <a:ext cx="7855911" cy="272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8" y="1052736"/>
            <a:ext cx="7199313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4b87a97-5af2-4a63-9e39-9d69158d2006"/>
  <p:tag name="COMMONDATA" val="eyJoZGlkIjoiZDJiYzM4OTg4NmE1NmYxZThjYzY2MGYzNmY0YjNiN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Score&quot;:1.0,&quot;Answers&quot;:[&quot;主变量&quot;,&quot;host variable&quot;],&quot;CaseSensitive&quot;:false,&quot;FuzzyMatch&quot;:false},{&quot;Num&quot;:2,&quot;Score&quot;:1.0,&quot;Answers&quot;:[&quot;游标&quot;,&quot;cursor&quot;],&quot;CaseSensitive&quot;:false,&quot;FuzzyMatch&quot;:false},{&quot;Num&quot;:3,&quot;Score&quot;:1.0,&quot;Answers&quot;:[&quot;SQLCA&quot;,&quot;SQL通信区&quot;],&quot;CaseSensitive&quot;:false,&quot;FuzzyMatch&quot;:false}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258.587401574803,&quot;width&quot;:9242.77007874015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60,&quot;width&quot;:127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5273</Words>
  <Application>Microsoft Office PowerPoint</Application>
  <PresentationFormat>全屏显示(4:3)</PresentationFormat>
  <Paragraphs>522</Paragraphs>
  <Slides>70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3" baseType="lpstr">
      <vt:lpstr>Arial Unicode MS</vt:lpstr>
      <vt:lpstr>等线</vt:lpstr>
      <vt:lpstr>方正粗黑宋简体</vt:lpstr>
      <vt:lpstr>宋体</vt:lpstr>
      <vt:lpstr>微软雅黑</vt:lpstr>
      <vt:lpstr>Arial</vt:lpstr>
      <vt:lpstr>Arial Narrow</vt:lpstr>
      <vt:lpstr>Calibri</vt:lpstr>
      <vt:lpstr>Tahoma</vt:lpstr>
      <vt:lpstr>Times New Roman</vt:lpstr>
      <vt:lpstr>Wingdings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Administrator</dc:creator>
  <cp:lastModifiedBy>老狗 桥梁上的</cp:lastModifiedBy>
  <cp:revision>660</cp:revision>
  <cp:lastPrinted>2411-12-30T00:00:00Z</cp:lastPrinted>
  <dcterms:created xsi:type="dcterms:W3CDTF">2011-12-15T17:03:00Z</dcterms:created>
  <dcterms:modified xsi:type="dcterms:W3CDTF">2024-11-23T07:58:06Z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AB9D78321E48413B8AFC564FD9C517A3</vt:lpwstr>
  </property>
</Properties>
</file>